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Lst>
  <p:notesMasterIdLst>
    <p:notesMasterId r:id="rId75"/>
  </p:notesMasterIdLst>
  <p:handoutMasterIdLst>
    <p:handoutMasterId r:id="rId76"/>
  </p:handoutMasterIdLst>
  <p:sldIdLst>
    <p:sldId id="632" r:id="rId2"/>
    <p:sldId id="709" r:id="rId3"/>
    <p:sldId id="710" r:id="rId4"/>
    <p:sldId id="711" r:id="rId5"/>
    <p:sldId id="712" r:id="rId6"/>
    <p:sldId id="713" r:id="rId7"/>
    <p:sldId id="714" r:id="rId8"/>
    <p:sldId id="715" r:id="rId9"/>
    <p:sldId id="716" r:id="rId10"/>
    <p:sldId id="722" r:id="rId11"/>
    <p:sldId id="723" r:id="rId12"/>
    <p:sldId id="717" r:id="rId13"/>
    <p:sldId id="623" r:id="rId14"/>
    <p:sldId id="624" r:id="rId15"/>
    <p:sldId id="626" r:id="rId16"/>
    <p:sldId id="627" r:id="rId17"/>
    <p:sldId id="628" r:id="rId18"/>
    <p:sldId id="629" r:id="rId19"/>
    <p:sldId id="630" r:id="rId20"/>
    <p:sldId id="649" r:id="rId21"/>
    <p:sldId id="611" r:id="rId22"/>
    <p:sldId id="612" r:id="rId23"/>
    <p:sldId id="598" r:id="rId24"/>
    <p:sldId id="599" r:id="rId25"/>
    <p:sldId id="613" r:id="rId26"/>
    <p:sldId id="601" r:id="rId27"/>
    <p:sldId id="602" r:id="rId28"/>
    <p:sldId id="603" r:id="rId29"/>
    <p:sldId id="614" r:id="rId30"/>
    <p:sldId id="604" r:id="rId31"/>
    <p:sldId id="635" r:id="rId32"/>
    <p:sldId id="605" r:id="rId33"/>
    <p:sldId id="615" r:id="rId34"/>
    <p:sldId id="580" r:id="rId35"/>
    <p:sldId id="581" r:id="rId36"/>
    <p:sldId id="582" r:id="rId37"/>
    <p:sldId id="583" r:id="rId38"/>
    <p:sldId id="584" r:id="rId39"/>
    <p:sldId id="585" r:id="rId40"/>
    <p:sldId id="568" r:id="rId41"/>
    <p:sldId id="654" r:id="rId42"/>
    <p:sldId id="587" r:id="rId43"/>
    <p:sldId id="656" r:id="rId44"/>
    <p:sldId id="724" r:id="rId45"/>
    <p:sldId id="669" r:id="rId46"/>
    <p:sldId id="670" r:id="rId47"/>
    <p:sldId id="671" r:id="rId48"/>
    <p:sldId id="672" r:id="rId49"/>
    <p:sldId id="673" r:id="rId50"/>
    <p:sldId id="674" r:id="rId51"/>
    <p:sldId id="679" r:id="rId52"/>
    <p:sldId id="680" r:id="rId53"/>
    <p:sldId id="681" r:id="rId54"/>
    <p:sldId id="682" r:id="rId55"/>
    <p:sldId id="683" r:id="rId56"/>
    <p:sldId id="684" r:id="rId57"/>
    <p:sldId id="685" r:id="rId58"/>
    <p:sldId id="725" r:id="rId59"/>
    <p:sldId id="735" r:id="rId60"/>
    <p:sldId id="733" r:id="rId61"/>
    <p:sldId id="726" r:id="rId62"/>
    <p:sldId id="727" r:id="rId63"/>
    <p:sldId id="728" r:id="rId64"/>
    <p:sldId id="729" r:id="rId65"/>
    <p:sldId id="730" r:id="rId66"/>
    <p:sldId id="731" r:id="rId67"/>
    <p:sldId id="732" r:id="rId68"/>
    <p:sldId id="734" r:id="rId69"/>
    <p:sldId id="736" r:id="rId70"/>
    <p:sldId id="718" r:id="rId71"/>
    <p:sldId id="719" r:id="rId72"/>
    <p:sldId id="720" r:id="rId73"/>
    <p:sldId id="721" r:id="rId74"/>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FF"/>
    <a:srgbClr val="D2CD00"/>
    <a:srgbClr val="E7E200"/>
    <a:srgbClr val="CC00CC"/>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08" autoAdjust="0"/>
    <p:restoredTop sz="84856" autoAdjust="0"/>
  </p:normalViewPr>
  <p:slideViewPr>
    <p:cSldViewPr>
      <p:cViewPr varScale="1">
        <p:scale>
          <a:sx n="118" d="100"/>
          <a:sy n="118" d="100"/>
        </p:scale>
        <p:origin x="1864" y="19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101"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921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9656C4E-A117-40AB-9966-AB826326E849}" type="slidenum">
              <a:rPr lang="en-US"/>
              <a:pPr>
                <a:defRPr/>
              </a:pPr>
              <a:t>‹#›</a:t>
            </a:fld>
            <a:endParaRPr lang="en-US"/>
          </a:p>
        </p:txBody>
      </p:sp>
    </p:spTree>
    <p:extLst>
      <p:ext uri="{BB962C8B-B14F-4D97-AF65-F5344CB8AC3E}">
        <p14:creationId xmlns:p14="http://schemas.microsoft.com/office/powerpoint/2010/main" val="194715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D1CE241-FAD1-44FD-B61D-4517F792C2CD}" type="slidenum">
              <a:rPr lang="en-US"/>
              <a:pPr>
                <a:defRPr/>
              </a:pPr>
              <a:t>‹#›</a:t>
            </a:fld>
            <a:endParaRPr lang="en-US"/>
          </a:p>
        </p:txBody>
      </p:sp>
    </p:spTree>
    <p:extLst>
      <p:ext uri="{BB962C8B-B14F-4D97-AF65-F5344CB8AC3E}">
        <p14:creationId xmlns:p14="http://schemas.microsoft.com/office/powerpoint/2010/main" val="2981258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868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12</a:t>
            </a:fld>
            <a:endParaRPr lang="en-US"/>
          </a:p>
        </p:txBody>
      </p:sp>
    </p:spTree>
    <p:extLst>
      <p:ext uri="{BB962C8B-B14F-4D97-AF65-F5344CB8AC3E}">
        <p14:creationId xmlns:p14="http://schemas.microsoft.com/office/powerpoint/2010/main" val="31893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141788" y="9142413"/>
            <a:ext cx="31877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06" tIns="47503" rIns="95006" bIns="47503" anchor="b"/>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fld id="{91DAEE4E-055A-456A-AD54-8EF5F7A91F72}" type="slidenum">
              <a:rPr lang="en-US" altLang="en-US" sz="1200">
                <a:latin typeface="Times" pitchFamily="18" charset="0"/>
              </a:rPr>
              <a:pPr algn="r" eaLnBrk="1" hangingPunct="1"/>
              <a:t>13</a:t>
            </a:fld>
            <a:endParaRPr lang="en-US" altLang="en-US" sz="1200">
              <a:latin typeface="Times"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2173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54125" y="719138"/>
            <a:ext cx="4794250" cy="3595687"/>
          </a:xfrm>
          <a:ln/>
        </p:spPr>
      </p:sp>
      <p:sp>
        <p:nvSpPr>
          <p:cNvPr id="154627"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03721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254125" y="719138"/>
            <a:ext cx="4794250" cy="3595687"/>
          </a:xfrm>
          <a:ln/>
        </p:spPr>
      </p:sp>
      <p:sp>
        <p:nvSpPr>
          <p:cNvPr id="15565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2812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7148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2600" dirty="0" smtClean="0"/>
              <a:t>NOTE: Dijkstra’s algorithm just UCS without goal</a:t>
            </a:r>
            <a:endParaRPr lang="en-US" sz="2600" i="1" dirty="0" smtClean="0"/>
          </a:p>
          <a:p>
            <a:pPr marL="457200" lvl="1" indent="0">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17</a:t>
            </a:fld>
            <a:endParaRPr lang="en-US"/>
          </a:p>
        </p:txBody>
      </p:sp>
    </p:spTree>
    <p:extLst>
      <p:ext uri="{BB962C8B-B14F-4D97-AF65-F5344CB8AC3E}">
        <p14:creationId xmlns:p14="http://schemas.microsoft.com/office/powerpoint/2010/main" val="750577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254125" y="719138"/>
            <a:ext cx="4794250" cy="3595687"/>
          </a:xfrm>
          <a:ln/>
        </p:spPr>
      </p:sp>
      <p:sp>
        <p:nvSpPr>
          <p:cNvPr id="157699"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39316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20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757758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21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807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22</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1298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4</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809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BBE27AA-F83C-4D57-BC0C-5B86951E0CFF}" type="slidenum">
              <a:rPr lang="en-US"/>
              <a:pPr/>
              <a:t>23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901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3D0C086-A23D-4752-8A25-5ED31E5D20A1}" type="slidenum">
              <a:rPr lang="en-US"/>
              <a:pPr/>
              <a:t>24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9979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25</a:t>
            </a:fld>
            <a:endParaRPr lang="en-US"/>
          </a:p>
        </p:txBody>
      </p:sp>
    </p:spTree>
    <p:extLst>
      <p:ext uri="{BB962C8B-B14F-4D97-AF65-F5344CB8AC3E}">
        <p14:creationId xmlns:p14="http://schemas.microsoft.com/office/powerpoint/2010/main" val="1509590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C3708153-46FB-4FF4-A5E5-9D729557D735}" type="slidenum">
              <a:rPr lang="en-US"/>
              <a:pPr/>
              <a:t>26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r>
              <a:rPr lang="en-US" dirty="0" smtClean="0"/>
              <a:t>CCB </a:t>
            </a:r>
            <a:r>
              <a:rPr lang="mr-IN" dirty="0" smtClean="0"/>
              <a:t>–</a:t>
            </a:r>
            <a:r>
              <a:rPr lang="en-US" dirty="0" smtClean="0"/>
              <a:t> consider replacing</a:t>
            </a:r>
            <a:r>
              <a:rPr lang="en-US" baseline="0" dirty="0" smtClean="0"/>
              <a:t> these with animations. </a:t>
            </a:r>
            <a:endParaRPr lang="en-US" dirty="0"/>
          </a:p>
        </p:txBody>
      </p:sp>
    </p:spTree>
    <p:extLst>
      <p:ext uri="{BB962C8B-B14F-4D97-AF65-F5344CB8AC3E}">
        <p14:creationId xmlns:p14="http://schemas.microsoft.com/office/powerpoint/2010/main" val="1388705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E51BD41B-431E-4A0B-A143-CB2AED9E6C65}" type="slidenum">
              <a:rPr lang="en-US"/>
              <a:pPr/>
              <a:t>27</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0744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20B1561-98F0-4EED-A59F-FC56C42DE1EB}" type="slidenum">
              <a:rPr lang="en-US"/>
              <a:pPr/>
              <a:t>28</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65359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0B35D31E-0D95-49BC-BD1B-3BC7AEB887E3}" type="slidenum">
              <a:rPr lang="en-US"/>
              <a:pPr/>
              <a:t>30</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18681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31</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549942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10542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4360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5</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1093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DEAB2B3-43CF-411A-8D9D-0F9C6CCDB396}" type="slidenum">
              <a:rPr lang="en-US"/>
              <a:pPr/>
              <a:t>34</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err="1" smtClean="0"/>
              <a:t>Ccb</a:t>
            </a:r>
            <a:r>
              <a:rPr lang="en-US" dirty="0" smtClean="0"/>
              <a:t> </a:t>
            </a:r>
            <a:r>
              <a:rPr lang="mr-IN" dirty="0" smtClean="0"/>
              <a:t>–</a:t>
            </a:r>
            <a:r>
              <a:rPr lang="en-US" dirty="0" smtClean="0"/>
              <a:t> show slide 17 on the second screen.</a:t>
            </a:r>
            <a:endParaRPr lang="en-US" dirty="0"/>
          </a:p>
        </p:txBody>
      </p:sp>
    </p:spTree>
    <p:extLst>
      <p:ext uri="{BB962C8B-B14F-4D97-AF65-F5344CB8AC3E}">
        <p14:creationId xmlns:p14="http://schemas.microsoft.com/office/powerpoint/2010/main" val="724051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335CAF6-E0C0-4CBB-A943-D425C6560C90}" type="slidenum">
              <a:rPr lang="en-US"/>
              <a:pPr/>
              <a:t>35</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022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9C76BD0-ADDB-4B63-AE56-D4ECA3DEEA6F}" type="slidenum">
              <a:rPr lang="en-US"/>
              <a:pPr/>
              <a:t>36</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3486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FAB348D-BA30-4947-9E21-D16AF20169B3}" type="slidenum">
              <a:rPr lang="en-US"/>
              <a:pPr/>
              <a:t>37</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9939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18B277E-6FBB-433A-9802-FC666FF5ECD5}" type="slidenum">
              <a:rPr lang="en-US"/>
              <a:pPr/>
              <a:t>38</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470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9AD4B7B-9E92-47AF-ADA0-E707B772CC0B}" type="slidenum">
              <a:rPr lang="en-US"/>
              <a:pPr/>
              <a:t>39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0567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371F2ED-B3EA-4B73-9E85-34F70A5784D0}" type="slidenum">
              <a:rPr lang="en-US"/>
              <a:pPr/>
              <a:t>40</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032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41</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86970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B02FE6C-188C-45D9-840E-36D212E746C6}" type="slidenum">
              <a:rPr lang="en-US"/>
              <a:pPr/>
              <a:t>42</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6509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613AF90-0841-444D-A27C-1857A0604184}" type="slidenum">
              <a:rPr lang="en-US" smtClean="0">
                <a:solidFill>
                  <a:prstClr val="black"/>
                </a:solidFill>
                <a:latin typeface="Times" pitchFamily="18" charset="0"/>
              </a:rPr>
              <a:pPr/>
              <a:t>43</a:t>
            </a:fld>
            <a:endParaRPr lang="en-US">
              <a:solidFill>
                <a:prstClr val="black"/>
              </a:solidFill>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27845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6</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Can be extended to graph search</a:t>
            </a:r>
            <a:r>
              <a:rPr lang="en-US" baseline="0" dirty="0" smtClean="0"/>
              <a:t> by keeping track of what nodes have already been explored, and not re-exploring them.</a:t>
            </a:r>
          </a:p>
          <a:p>
            <a:pPr eaLnBrk="1" hangingPunct="1"/>
            <a:endParaRPr lang="en-US" baseline="0" dirty="0" smtClean="0"/>
          </a:p>
          <a:p>
            <a:r>
              <a:rPr lang="en-US" i="1" dirty="0" smtClean="0">
                <a:solidFill>
                  <a:schemeClr val="accent2"/>
                </a:solidFill>
              </a:rPr>
              <a:t>Review: Strategy </a:t>
            </a:r>
            <a:r>
              <a:rPr lang="en-US" dirty="0" smtClean="0"/>
              <a:t>= order of tree expansion</a:t>
            </a:r>
          </a:p>
          <a:p>
            <a:pPr lvl="1"/>
            <a:r>
              <a:rPr lang="en-US" dirty="0" smtClean="0"/>
              <a:t>Implemented by different queue structures (LIFO, FIFO, priority)</a:t>
            </a:r>
            <a:endParaRPr lang="en-US" dirty="0"/>
          </a:p>
        </p:txBody>
      </p:sp>
    </p:spTree>
    <p:extLst>
      <p:ext uri="{BB962C8B-B14F-4D97-AF65-F5344CB8AC3E}">
        <p14:creationId xmlns:p14="http://schemas.microsoft.com/office/powerpoint/2010/main" val="1128770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Admissibility has to be true of every state in your state space.  If there’s any state for which it’s not true,</a:t>
            </a:r>
            <a:r>
              <a:rPr lang="en-US" baseline="0" dirty="0" smtClean="0"/>
              <a:t> then we might make the true best past seem too bad to appear at the top of the priority queue.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44</a:t>
            </a:fld>
            <a:endParaRPr lang="en-US"/>
          </a:p>
        </p:txBody>
      </p:sp>
    </p:spTree>
    <p:extLst>
      <p:ext uri="{BB962C8B-B14F-4D97-AF65-F5344CB8AC3E}">
        <p14:creationId xmlns:p14="http://schemas.microsoft.com/office/powerpoint/2010/main" val="518752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9CBE98E-59E4-4A78-A5A2-3CE999AE3B68}" type="slidenum">
              <a:rPr lang="en-US" smtClean="0">
                <a:solidFill>
                  <a:prstClr val="black"/>
                </a:solidFill>
                <a:latin typeface="Times" pitchFamily="18" charset="0"/>
              </a:rPr>
              <a:pPr/>
              <a:t>45</a:t>
            </a:fld>
            <a:endParaRPr lang="en-US">
              <a:solidFill>
                <a:prstClr val="black"/>
              </a:solidFill>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727840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3E8BE5C-21E3-47C6-A043-E6CF0B087B92}" type="slidenum">
              <a:rPr lang="en-US" smtClean="0">
                <a:solidFill>
                  <a:prstClr val="black"/>
                </a:solidFill>
                <a:latin typeface="Times" pitchFamily="18" charset="0"/>
              </a:rPr>
              <a:pPr/>
              <a:t>46</a:t>
            </a:fld>
            <a:endParaRPr lang="en-US">
              <a:solidFill>
                <a:prstClr val="black"/>
              </a:solidFill>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055959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0940E6D-8485-44F8-8880-EF83B45BF9D5}" type="slidenum">
              <a:rPr lang="en-US" smtClean="0">
                <a:solidFill>
                  <a:prstClr val="black"/>
                </a:solidFill>
                <a:latin typeface="Times" pitchFamily="18" charset="0"/>
              </a:rPr>
              <a:pPr/>
              <a:t>47</a:t>
            </a:fld>
            <a:endParaRPr lang="en-US">
              <a:solidFill>
                <a:prstClr val="black"/>
              </a:solidFill>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526119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C416CF-7F44-46E9-BB4A-B1C766D7C601}" type="slidenum">
              <a:rPr lang="en-US" smtClean="0">
                <a:solidFill>
                  <a:prstClr val="black"/>
                </a:solidFill>
                <a:latin typeface="Times" pitchFamily="18" charset="0"/>
              </a:rPr>
              <a:pPr/>
              <a:t>48</a:t>
            </a:fld>
            <a:endParaRPr lang="en-US">
              <a:solidFill>
                <a:prstClr val="black"/>
              </a:solidFill>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285050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6A8BADA-929F-4E13-A91E-15153D6E8DEA}" type="slidenum">
              <a:rPr lang="en-US" smtClean="0">
                <a:solidFill>
                  <a:prstClr val="black"/>
                </a:solidFill>
                <a:latin typeface="Times" pitchFamily="18" charset="0"/>
              </a:rPr>
              <a:pPr/>
              <a:t>49</a:t>
            </a:fld>
            <a:endParaRPr lang="en-US">
              <a:solidFill>
                <a:prstClr val="black"/>
              </a:solidFill>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353914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431A33D-F735-4BE7-8B63-69D2A988B855}" type="slidenum">
              <a:rPr lang="en-US" smtClean="0">
                <a:solidFill>
                  <a:prstClr val="black"/>
                </a:solidFill>
                <a:latin typeface="Times" pitchFamily="18" charset="0"/>
              </a:rPr>
              <a:pPr/>
              <a:t>50</a:t>
            </a:fld>
            <a:endParaRPr lang="en-US">
              <a:solidFill>
                <a:prstClr val="black"/>
              </a:solidFill>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91080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63233" indent="-293551">
              <a:defRPr sz="2500">
                <a:solidFill>
                  <a:schemeClr val="tx1"/>
                </a:solidFill>
                <a:latin typeface="Times New Roman" pitchFamily="18" charset="0"/>
                <a:cs typeface="Arial" charset="0"/>
              </a:defRPr>
            </a:lvl2pPr>
            <a:lvl3pPr marL="1174204" indent="-234841">
              <a:defRPr sz="2500">
                <a:solidFill>
                  <a:schemeClr val="tx1"/>
                </a:solidFill>
                <a:latin typeface="Times New Roman" pitchFamily="18" charset="0"/>
                <a:cs typeface="Arial" charset="0"/>
              </a:defRPr>
            </a:lvl3pPr>
            <a:lvl4pPr marL="1643885" indent="-234841">
              <a:defRPr sz="2500">
                <a:solidFill>
                  <a:schemeClr val="tx1"/>
                </a:solidFill>
                <a:latin typeface="Times New Roman" pitchFamily="18" charset="0"/>
                <a:cs typeface="Arial" charset="0"/>
              </a:defRPr>
            </a:lvl4pPr>
            <a:lvl5pPr marL="2113567" indent="-234841">
              <a:defRPr sz="2500">
                <a:solidFill>
                  <a:schemeClr val="tx1"/>
                </a:solidFill>
                <a:latin typeface="Times New Roman" pitchFamily="18" charset="0"/>
                <a:cs typeface="Arial" charset="0"/>
              </a:defRPr>
            </a:lvl5pPr>
            <a:lvl6pPr marL="2583249" indent="-234841" eaLnBrk="0" fontAlgn="base" hangingPunct="0">
              <a:spcBef>
                <a:spcPct val="0"/>
              </a:spcBef>
              <a:spcAft>
                <a:spcPct val="0"/>
              </a:spcAft>
              <a:defRPr sz="2500">
                <a:solidFill>
                  <a:schemeClr val="tx1"/>
                </a:solidFill>
                <a:latin typeface="Times New Roman" pitchFamily="18" charset="0"/>
                <a:cs typeface="Arial" charset="0"/>
              </a:defRPr>
            </a:lvl6pPr>
            <a:lvl7pPr marL="3052930" indent="-234841" eaLnBrk="0" fontAlgn="base" hangingPunct="0">
              <a:spcBef>
                <a:spcPct val="0"/>
              </a:spcBef>
              <a:spcAft>
                <a:spcPct val="0"/>
              </a:spcAft>
              <a:defRPr sz="2500">
                <a:solidFill>
                  <a:schemeClr val="tx1"/>
                </a:solidFill>
                <a:latin typeface="Times New Roman" pitchFamily="18" charset="0"/>
                <a:cs typeface="Arial" charset="0"/>
              </a:defRPr>
            </a:lvl7pPr>
            <a:lvl8pPr marL="3522612" indent="-234841" eaLnBrk="0" fontAlgn="base" hangingPunct="0">
              <a:spcBef>
                <a:spcPct val="0"/>
              </a:spcBef>
              <a:spcAft>
                <a:spcPct val="0"/>
              </a:spcAft>
              <a:defRPr sz="2500">
                <a:solidFill>
                  <a:schemeClr val="tx1"/>
                </a:solidFill>
                <a:latin typeface="Times New Roman" pitchFamily="18" charset="0"/>
                <a:cs typeface="Arial" charset="0"/>
              </a:defRPr>
            </a:lvl8pPr>
            <a:lvl9pPr marL="3992293" indent="-234841" eaLnBrk="0" fontAlgn="base" hangingPunct="0">
              <a:spcBef>
                <a:spcPct val="0"/>
              </a:spcBef>
              <a:spcAft>
                <a:spcPct val="0"/>
              </a:spcAft>
              <a:defRPr sz="2500">
                <a:solidFill>
                  <a:schemeClr val="tx1"/>
                </a:solidFill>
                <a:latin typeface="Times New Roman" pitchFamily="18" charset="0"/>
                <a:cs typeface="Arial" charset="0"/>
              </a:defRPr>
            </a:lvl9pPr>
          </a:lstStyle>
          <a:p>
            <a:fld id="{537DB02E-1E65-484C-B56D-C53AB3F954AD}" type="slidenum">
              <a:rPr lang="en-US" sz="1200">
                <a:latin typeface="Arial" charset="0"/>
              </a:rPr>
              <a:pPr/>
              <a:t>51</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5515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52</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98056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176F52B-FC20-4313-9E36-3D846347DE0C}" type="slidenum">
              <a:rPr lang="en-US" sz="1200">
                <a:latin typeface="Times" pitchFamily="18" charset="0"/>
              </a:rPr>
              <a:pPr/>
              <a:t>53</a:t>
            </a:fld>
            <a:endParaRPr lang="en-US" sz="1200">
              <a:latin typeface="Times"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OOP = out of place</a:t>
            </a:r>
          </a:p>
          <a:p>
            <a:r>
              <a:rPr lang="en-US" dirty="0" smtClean="0">
                <a:latin typeface="Times" pitchFamily="18" charset="0"/>
              </a:rPr>
              <a:t>MD = Manhattan distance.  Let’s assume that I can move single squares.</a:t>
            </a:r>
            <a:r>
              <a:rPr lang="en-US" baseline="0" dirty="0" smtClean="0">
                <a:latin typeface="Times" pitchFamily="18" charset="0"/>
              </a:rPr>
              <a:t>  Start with tile 1.  Needs to move up up, left = 3 moves.</a:t>
            </a:r>
          </a:p>
        </p:txBody>
      </p:sp>
    </p:spTree>
    <p:extLst>
      <p:ext uri="{BB962C8B-B14F-4D97-AF65-F5344CB8AC3E}">
        <p14:creationId xmlns:p14="http://schemas.microsoft.com/office/powerpoint/2010/main" val="169693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99493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A19EC519-4338-4589-B2E1-2655CC45D0CC}" type="slidenum">
              <a:rPr lang="en-US" sz="1200">
                <a:latin typeface="Times" pitchFamily="18" charset="0"/>
              </a:rPr>
              <a:pPr/>
              <a:t>54</a:t>
            </a:fld>
            <a:endParaRPr lang="en-US" sz="1200">
              <a:latin typeface="Times"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pitchFamily="18" charset="0"/>
            </a:endParaRPr>
          </a:p>
        </p:txBody>
      </p:sp>
    </p:spTree>
    <p:extLst>
      <p:ext uri="{BB962C8B-B14F-4D97-AF65-F5344CB8AC3E}">
        <p14:creationId xmlns:p14="http://schemas.microsoft.com/office/powerpoint/2010/main" val="1463932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F5A8976-3F52-41DF-A9C0-1C126579B0E0}" type="slidenum">
              <a:rPr lang="en-US" sz="1200">
                <a:latin typeface="Times" pitchFamily="18" charset="0"/>
              </a:rPr>
              <a:pPr/>
              <a:t>55</a:t>
            </a:fld>
            <a:endParaRPr lang="en-US" sz="120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Two</a:t>
            </a:r>
            <a:r>
              <a:rPr lang="en-US" baseline="0" dirty="0" smtClean="0">
                <a:latin typeface="Times" pitchFamily="18" charset="0"/>
              </a:rPr>
              <a:t> constraints (in blue and in red).</a:t>
            </a:r>
          </a:p>
          <a:p>
            <a:r>
              <a:rPr lang="en-US" baseline="0" dirty="0" smtClean="0">
                <a:latin typeface="Times" pitchFamily="18" charset="0"/>
              </a:rPr>
              <a:t>Drop one or drop both.</a:t>
            </a:r>
          </a:p>
          <a:p>
            <a:endParaRPr lang="en-US" dirty="0">
              <a:latin typeface="Times" pitchFamily="18" charset="0"/>
            </a:endParaRPr>
          </a:p>
        </p:txBody>
      </p:sp>
    </p:spTree>
    <p:extLst>
      <p:ext uri="{BB962C8B-B14F-4D97-AF65-F5344CB8AC3E}">
        <p14:creationId xmlns:p14="http://schemas.microsoft.com/office/powerpoint/2010/main" val="155737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B98C98B5-E355-4327-8B76-1B9507587412}" type="slidenum">
              <a:rPr lang="en-US" sz="1200">
                <a:latin typeface="Times" pitchFamily="18" charset="0"/>
              </a:rPr>
              <a:pPr/>
              <a:t>56</a:t>
            </a:fld>
            <a:endParaRPr lang="en-US" sz="1200">
              <a:latin typeface="Times"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h2 dominates</a:t>
            </a:r>
            <a:r>
              <a:rPr lang="en-US" baseline="0" dirty="0" smtClean="0">
                <a:latin typeface="Times" pitchFamily="18" charset="0"/>
              </a:rPr>
              <a:t> h1 if </a:t>
            </a:r>
            <a:r>
              <a:rPr lang="mr-IN" baseline="0" dirty="0" smtClean="0">
                <a:latin typeface="Times" pitchFamily="18" charset="0"/>
              </a:rPr>
              <a:t>…</a:t>
            </a:r>
            <a:r>
              <a:rPr lang="en-US" baseline="0" dirty="0" smtClean="0">
                <a:latin typeface="Times" pitchFamily="18" charset="0"/>
              </a:rPr>
              <a:t>.</a:t>
            </a:r>
          </a:p>
          <a:p>
            <a:r>
              <a:rPr lang="en-US" baseline="0" dirty="0" smtClean="0">
                <a:latin typeface="Times" pitchFamily="18" charset="0"/>
              </a:rPr>
              <a:t>h2 is still optimistic, but it’s closer to the truth than h1.</a:t>
            </a:r>
          </a:p>
          <a:p>
            <a:r>
              <a:rPr lang="en-US" baseline="0" dirty="0" smtClean="0">
                <a:latin typeface="Times" pitchFamily="18" charset="0"/>
              </a:rPr>
              <a:t>Manhattan distance dominates out of place.</a:t>
            </a:r>
            <a:endParaRPr lang="en-US" dirty="0">
              <a:latin typeface="Times" pitchFamily="18" charset="0"/>
            </a:endParaRPr>
          </a:p>
        </p:txBody>
      </p:sp>
    </p:spTree>
    <p:extLst>
      <p:ext uri="{BB962C8B-B14F-4D97-AF65-F5344CB8AC3E}">
        <p14:creationId xmlns:p14="http://schemas.microsoft.com/office/powerpoint/2010/main" val="1850226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59</a:t>
            </a:fld>
            <a:endParaRPr lang="en-US"/>
          </a:p>
        </p:txBody>
      </p:sp>
    </p:spTree>
    <p:extLst>
      <p:ext uri="{BB962C8B-B14F-4D97-AF65-F5344CB8AC3E}">
        <p14:creationId xmlns:p14="http://schemas.microsoft.com/office/powerpoint/2010/main" val="790782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60</a:t>
            </a:fld>
            <a:endParaRPr lang="en-US"/>
          </a:p>
        </p:txBody>
      </p:sp>
    </p:spTree>
    <p:extLst>
      <p:ext uri="{BB962C8B-B14F-4D97-AF65-F5344CB8AC3E}">
        <p14:creationId xmlns:p14="http://schemas.microsoft.com/office/powerpoint/2010/main" val="62066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61</a:t>
            </a:fld>
            <a:endParaRPr lang="en-US"/>
          </a:p>
        </p:txBody>
      </p:sp>
    </p:spTree>
    <p:extLst>
      <p:ext uri="{BB962C8B-B14F-4D97-AF65-F5344CB8AC3E}">
        <p14:creationId xmlns:p14="http://schemas.microsoft.com/office/powerpoint/2010/main" val="15653632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a:t>
            </a:r>
            <a:r>
              <a:rPr lang="en-US" baseline="0" dirty="0" smtClean="0"/>
              <a:t>from </a:t>
            </a:r>
            <a:r>
              <a:rPr lang="en-US" baseline="0" dirty="0" smtClean="0"/>
              <a:t>it and leads to A</a:t>
            </a:r>
            <a:r>
              <a:rPr lang="en-US" baseline="0" dirty="0" smtClean="0"/>
              <a:t>.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62</a:t>
            </a:fld>
            <a:endParaRPr lang="en-US"/>
          </a:p>
        </p:txBody>
      </p:sp>
    </p:spTree>
    <p:extLst>
      <p:ext uri="{BB962C8B-B14F-4D97-AF65-F5344CB8AC3E}">
        <p14:creationId xmlns:p14="http://schemas.microsoft.com/office/powerpoint/2010/main" val="14697229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optimal with</a:t>
            </a:r>
            <a:r>
              <a:rPr lang="en-US" baseline="0" dirty="0" smtClean="0"/>
              <a:t> an admissible heuristic.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65</a:t>
            </a:fld>
            <a:endParaRPr lang="en-US"/>
          </a:p>
        </p:txBody>
      </p:sp>
    </p:spTree>
    <p:extLst>
      <p:ext uri="{BB962C8B-B14F-4D97-AF65-F5344CB8AC3E}">
        <p14:creationId xmlns:p14="http://schemas.microsoft.com/office/powerpoint/2010/main" val="17103124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targets goal states more </a:t>
            </a:r>
            <a:r>
              <a:rPr lang="en-US" dirty="0" smtClean="0"/>
              <a:t>directly than UCS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66</a:t>
            </a:fld>
            <a:endParaRPr lang="en-US"/>
          </a:p>
        </p:txBody>
      </p:sp>
    </p:spTree>
    <p:extLst>
      <p:ext uri="{BB962C8B-B14F-4D97-AF65-F5344CB8AC3E}">
        <p14:creationId xmlns:p14="http://schemas.microsoft.com/office/powerpoint/2010/main" val="11961790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257300" y="720725"/>
            <a:ext cx="4800600" cy="3600450"/>
          </a:xfrm>
          <a:ln/>
        </p:spPr>
      </p:sp>
      <p:sp>
        <p:nvSpPr>
          <p:cNvPr id="54275" name="Notes Placeholder 2"/>
          <p:cNvSpPr>
            <a:spLocks noGrp="1"/>
          </p:cNvSpPr>
          <p:nvPr>
            <p:ph type="body" idx="1"/>
          </p:nvPr>
        </p:nvSpPr>
        <p:spPr>
          <a:noFill/>
          <a:ln/>
        </p:spPr>
        <p:txBody>
          <a:bodyPr/>
          <a:lstStyle/>
          <a:p>
            <a:endParaRPr lang="en-US" dirty="0" smtClean="0">
              <a:latin typeface="Arial" charset="0"/>
            </a:endParaRPr>
          </a:p>
        </p:txBody>
      </p:sp>
      <p:sp>
        <p:nvSpPr>
          <p:cNvPr id="54276" name="Slide Number Placeholder 3"/>
          <p:cNvSpPr>
            <a:spLocks noGrp="1"/>
          </p:cNvSpPr>
          <p:nvPr>
            <p:ph type="sldNum" sz="quarter" idx="5"/>
          </p:nvPr>
        </p:nvSpPr>
        <p:spPr>
          <a:noFill/>
        </p:spPr>
        <p:txBody>
          <a:bodyPr/>
          <a:lstStyle/>
          <a:p>
            <a:fld id="{919F9AF4-5B05-467D-A88D-11CD62E3A2C2}" type="slidenum">
              <a:rPr lang="en-US" smtClean="0">
                <a:latin typeface="Arial" charset="0"/>
              </a:rPr>
              <a:pPr/>
              <a:t>67</a:t>
            </a:fld>
            <a:endParaRPr lang="en-US" smtClean="0">
              <a:latin typeface="Arial" charset="0"/>
            </a:endParaRPr>
          </a:p>
        </p:txBody>
      </p:sp>
    </p:spTree>
    <p:extLst>
      <p:ext uri="{BB962C8B-B14F-4D97-AF65-F5344CB8AC3E}">
        <p14:creationId xmlns:p14="http://schemas.microsoft.com/office/powerpoint/2010/main" val="1952300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/x-</a:t>
            </a:r>
            <a:r>
              <a:rPr lang="en-US" dirty="0" err="1" smtClean="0"/>
              <a:t>VTfcmrLEQ</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8</a:t>
            </a:fld>
            <a:endParaRPr lang="en-US"/>
          </a:p>
        </p:txBody>
      </p:sp>
    </p:spTree>
    <p:extLst>
      <p:ext uri="{BB962C8B-B14F-4D97-AF65-F5344CB8AC3E}">
        <p14:creationId xmlns:p14="http://schemas.microsoft.com/office/powerpoint/2010/main" val="792796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68</a:t>
            </a:fld>
            <a:endParaRPr lang="en-US"/>
          </a:p>
        </p:txBody>
      </p:sp>
    </p:spTree>
    <p:extLst>
      <p:ext uri="{BB962C8B-B14F-4D97-AF65-F5344CB8AC3E}">
        <p14:creationId xmlns:p14="http://schemas.microsoft.com/office/powerpoint/2010/main" val="8352090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69</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13220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0A3FC263-AB13-409A-85F5-CC4553CE9ED0}" type="slidenum">
              <a:rPr lang="en-US" sz="1200">
                <a:latin typeface="Times" pitchFamily="18" charset="0"/>
              </a:rPr>
              <a:pPr/>
              <a:t>70</a:t>
            </a:fld>
            <a:endParaRPr lang="en-US" sz="1200">
              <a:latin typeface="Times"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002760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F2614A4-D849-4BBC-A899-12F6365BE420}" type="slidenum">
              <a:rPr lang="en-US" sz="1200">
                <a:latin typeface="Times" pitchFamily="18" charset="0"/>
              </a:rPr>
              <a:pPr/>
              <a:t>71</a:t>
            </a:fld>
            <a:endParaRPr lang="en-US" sz="1200">
              <a:latin typeface="Times"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919339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D2C270F-5543-4773-A370-6D844C010D20}" type="slidenum">
              <a:rPr lang="en-US" sz="1200">
                <a:latin typeface="Times" pitchFamily="18" charset="0"/>
              </a:rPr>
              <a:pPr/>
              <a:t>72</a:t>
            </a:fld>
            <a:endParaRPr lang="en-US" sz="120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6678287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E961C89C-7039-4552-9881-F9A0A2380B2C}" type="slidenum">
              <a:rPr lang="en-US" sz="1200">
                <a:latin typeface="Times" pitchFamily="18" charset="0"/>
              </a:rPr>
              <a:pPr/>
              <a:t>73</a:t>
            </a:fld>
            <a:endParaRPr lang="en-US" sz="1200">
              <a:latin typeface="Times"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5128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a:t>
            </a:r>
            <a:r>
              <a:rPr lang="en-US" dirty="0" err="1" smtClean="0"/>
              <a:t>x-VTfcmrLEQ?t</a:t>
            </a:r>
            <a:r>
              <a:rPr lang="en-US" smtClean="0"/>
              <a:t>=7s</a:t>
            </a:r>
            <a:endParaRPr lang="en-US"/>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9</a:t>
            </a:fld>
            <a:endParaRPr lang="en-US"/>
          </a:p>
        </p:txBody>
      </p:sp>
    </p:spTree>
    <p:extLst>
      <p:ext uri="{BB962C8B-B14F-4D97-AF65-F5344CB8AC3E}">
        <p14:creationId xmlns:p14="http://schemas.microsoft.com/office/powerpoint/2010/main" val="1182731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10</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171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11</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544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7"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4851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a:lvl1pPr>
          </a:lstStyle>
          <a:p>
            <a:pPr>
              <a:defRPr/>
            </a:pPr>
            <a:fld id="{6E55A6CA-94F5-473C-92F9-8F2DFF8E3076}" type="slidenum">
              <a:rPr lang="en-US" altLang="en-US"/>
              <a:pPr>
                <a:defRPr/>
              </a:pPr>
              <a:t>‹#›</a:t>
            </a:fld>
            <a:endParaRPr lang="en-US" altLang="en-US"/>
          </a:p>
        </p:txBody>
      </p:sp>
    </p:spTree>
    <p:extLst>
      <p:ext uri="{BB962C8B-B14F-4D97-AF65-F5344CB8AC3E}">
        <p14:creationId xmlns:p14="http://schemas.microsoft.com/office/powerpoint/2010/main" val="2401386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3E72E351-8F2D-4661-8C09-F0E4F284E94B}" type="slidenum">
              <a:rPr lang="en-US" altLang="en-US"/>
              <a:pPr>
                <a:defRPr/>
              </a:pPr>
              <a:t>‹#›</a:t>
            </a:fld>
            <a:endParaRPr lang="en-US" altLang="en-US"/>
          </a:p>
        </p:txBody>
      </p:sp>
    </p:spTree>
    <p:extLst>
      <p:ext uri="{BB962C8B-B14F-4D97-AF65-F5344CB8AC3E}">
        <p14:creationId xmlns:p14="http://schemas.microsoft.com/office/powerpoint/2010/main" val="23690485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905F5E60-C0C6-497B-BFB8-CA734FC5EF21}" type="slidenum">
              <a:rPr lang="en-US" altLang="en-US"/>
              <a:pPr>
                <a:defRPr/>
              </a:pPr>
              <a:t>‹#›</a:t>
            </a:fld>
            <a:endParaRPr lang="en-US" altLang="en-US"/>
          </a:p>
        </p:txBody>
      </p:sp>
    </p:spTree>
    <p:extLst>
      <p:ext uri="{BB962C8B-B14F-4D97-AF65-F5344CB8AC3E}">
        <p14:creationId xmlns:p14="http://schemas.microsoft.com/office/powerpoint/2010/main" val="20743526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740A43A-E58B-4DA0-93E6-33D4816EB64A}" type="slidenum">
              <a:rPr lang="en-US" altLang="en-US"/>
              <a:pPr>
                <a:defRPr/>
              </a:pPr>
              <a:t>‹#›</a:t>
            </a:fld>
            <a:endParaRPr lang="en-US" altLang="en-US"/>
          </a:p>
        </p:txBody>
      </p:sp>
    </p:spTree>
    <p:extLst>
      <p:ext uri="{BB962C8B-B14F-4D97-AF65-F5344CB8AC3E}">
        <p14:creationId xmlns:p14="http://schemas.microsoft.com/office/powerpoint/2010/main" val="9042954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4029188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41677525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599876F1-6F1F-42EE-8652-E193D50923DC}" type="slidenum">
              <a:rPr lang="en-US" altLang="en-US"/>
              <a:pPr>
                <a:defRPr/>
              </a:pPr>
              <a:t>‹#›</a:t>
            </a:fld>
            <a:endParaRPr lang="en-US" altLang="en-US"/>
          </a:p>
        </p:txBody>
      </p:sp>
    </p:spTree>
    <p:extLst>
      <p:ext uri="{BB962C8B-B14F-4D97-AF65-F5344CB8AC3E}">
        <p14:creationId xmlns:p14="http://schemas.microsoft.com/office/powerpoint/2010/main" val="22646881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DFB4D4F4-5680-4B2F-92CF-09F6131D9D0D}" type="slidenum">
              <a:rPr lang="en-US" altLang="en-US"/>
              <a:pPr>
                <a:defRPr/>
              </a:pPr>
              <a:t>‹#›</a:t>
            </a:fld>
            <a:endParaRPr lang="en-US" altLang="en-US"/>
          </a:p>
        </p:txBody>
      </p:sp>
    </p:spTree>
    <p:extLst>
      <p:ext uri="{BB962C8B-B14F-4D97-AF65-F5344CB8AC3E}">
        <p14:creationId xmlns:p14="http://schemas.microsoft.com/office/powerpoint/2010/main" val="2063699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63B0A16D-49F6-4721-A5E5-EF85AD2C6D64}" type="slidenum">
              <a:rPr lang="en-US" altLang="en-US"/>
              <a:pPr>
                <a:defRPr/>
              </a:pPr>
              <a:t>‹#›</a:t>
            </a:fld>
            <a:endParaRPr lang="en-US" altLang="en-US"/>
          </a:p>
        </p:txBody>
      </p:sp>
    </p:spTree>
    <p:extLst>
      <p:ext uri="{BB962C8B-B14F-4D97-AF65-F5344CB8AC3E}">
        <p14:creationId xmlns:p14="http://schemas.microsoft.com/office/powerpoint/2010/main" val="41452361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r>
              <a:rPr lang="en-US" altLang="en-US"/>
              <a:t>       </a:t>
            </a:r>
            <a:fld id="{4B6BDACA-64F3-4AF0-AD1E-B4284F16F586}" type="slidenum">
              <a:rPr lang="en-US" altLang="en-US"/>
              <a:pPr>
                <a:defRPr/>
              </a:pPr>
              <a:t>‹#›</a:t>
            </a:fld>
            <a:endParaRPr lang="en-US" altLang="en-US"/>
          </a:p>
        </p:txBody>
      </p:sp>
    </p:spTree>
    <p:extLst>
      <p:ext uri="{BB962C8B-B14F-4D97-AF65-F5344CB8AC3E}">
        <p14:creationId xmlns:p14="http://schemas.microsoft.com/office/powerpoint/2010/main" val="17188019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r>
              <a:rPr lang="en-US" altLang="en-US"/>
              <a:t>       </a:t>
            </a:r>
            <a:fld id="{F1C5644D-F75A-447E-8CC5-15627810E68F}" type="slidenum">
              <a:rPr lang="en-US" altLang="en-US"/>
              <a:pPr>
                <a:defRPr/>
              </a:pPr>
              <a:t>‹#›</a:t>
            </a:fld>
            <a:endParaRPr lang="en-US" altLang="en-US"/>
          </a:p>
        </p:txBody>
      </p:sp>
    </p:spTree>
    <p:extLst>
      <p:ext uri="{BB962C8B-B14F-4D97-AF65-F5344CB8AC3E}">
        <p14:creationId xmlns:p14="http://schemas.microsoft.com/office/powerpoint/2010/main" val="46952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r>
              <a:rPr lang="en-US" altLang="en-US"/>
              <a:t>       </a:t>
            </a:r>
            <a:fld id="{C29E5349-973B-47D8-9BA0-03C762427117}" type="slidenum">
              <a:rPr lang="en-US" altLang="en-US"/>
              <a:pPr>
                <a:defRPr/>
              </a:pPr>
              <a:t>‹#›</a:t>
            </a:fld>
            <a:endParaRPr lang="en-US" altLang="en-US"/>
          </a:p>
        </p:txBody>
      </p:sp>
    </p:spTree>
    <p:extLst>
      <p:ext uri="{BB962C8B-B14F-4D97-AF65-F5344CB8AC3E}">
        <p14:creationId xmlns:p14="http://schemas.microsoft.com/office/powerpoint/2010/main" val="340240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7185F23D-A865-4575-99F3-BA07144BCF6F}" type="slidenum">
              <a:rPr lang="en-US" altLang="en-US"/>
              <a:pPr>
                <a:defRPr/>
              </a:pPr>
              <a:t>‹#›</a:t>
            </a:fld>
            <a:endParaRPr lang="en-US" altLang="en-US"/>
          </a:p>
        </p:txBody>
      </p:sp>
    </p:spTree>
    <p:extLst>
      <p:ext uri="{BB962C8B-B14F-4D97-AF65-F5344CB8AC3E}">
        <p14:creationId xmlns:p14="http://schemas.microsoft.com/office/powerpoint/2010/main" val="1428998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2018</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308F9B9-73AE-44E0-B6D4-8CC5B83EA1F0}" type="slidenum">
              <a:rPr lang="en-US" altLang="en-US"/>
              <a:pPr>
                <a:defRPr/>
              </a:pPr>
              <a:t>‹#›</a:t>
            </a:fld>
            <a:endParaRPr lang="en-US" altLang="en-US"/>
          </a:p>
        </p:txBody>
      </p:sp>
    </p:spTree>
    <p:extLst>
      <p:ext uri="{BB962C8B-B14F-4D97-AF65-F5344CB8AC3E}">
        <p14:creationId xmlns:p14="http://schemas.microsoft.com/office/powerpoint/2010/main" val="149291506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de-DE" dirty="0" smtClean="0"/>
              <a:t>Fall 2018</a:t>
            </a:r>
            <a:endParaRPr lang="en-US" altLang="en-US" dirty="0"/>
          </a:p>
        </p:txBody>
      </p:sp>
      <p:sp>
        <p:nvSpPr>
          <p:cNvPr id="44749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4749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cs typeface="Arial" charset="0"/>
              </a:defRPr>
            </a:lvl1pPr>
          </a:lstStyle>
          <a:p>
            <a:pPr>
              <a:defRPr/>
            </a:pPr>
            <a:r>
              <a:rPr lang="en-US" altLang="en-US"/>
              <a:t>       </a:t>
            </a:r>
            <a:fld id="{E9385156-3977-46C9-8F80-ECC7BF7BD4F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52"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gif"/></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theory.stanford.edu/~amitp/GameProgramming/"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4.xml"/><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1.png"/><Relationship Id="rId1" Type="http://schemas.openxmlformats.org/officeDocument/2006/relationships/tags" Target="../tags/tag1.xml"/><Relationship Id="rId2" Type="http://schemas.openxmlformats.org/officeDocument/2006/relationships/tags" Target="../tags/tag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5.xml"/><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3.xml"/><Relationship Id="rId2" Type="http://schemas.openxmlformats.org/officeDocument/2006/relationships/tags" Target="../tags/tag4.xml"/></Relationships>
</file>

<file path=ppt/slides/_rels/slide62.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35.png"/><Relationship Id="rId13" Type="http://schemas.openxmlformats.org/officeDocument/2006/relationships/image" Target="../media/image40.png"/><Relationship Id="rId14" Type="http://schemas.openxmlformats.org/officeDocument/2006/relationships/image" Target="../media/image36.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56.xml"/><Relationship Id="rId9" Type="http://schemas.openxmlformats.org/officeDocument/2006/relationships/image" Target="../media/image37.png"/><Relationship Id="rId10"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39.png"/><Relationship Id="rId10" Type="http://schemas.openxmlformats.org/officeDocument/2006/relationships/image" Target="../media/image35.png"/><Relationship Id="rId11" Type="http://schemas.openxmlformats.org/officeDocument/2006/relationships/image" Target="../media/image36.png"/><Relationship Id="rId1" Type="http://schemas.openxmlformats.org/officeDocument/2006/relationships/tags" Target="../tags/tag11.xml"/><Relationship Id="rId2" Type="http://schemas.openxmlformats.org/officeDocument/2006/relationships/tags" Target="../tags/tag12.xml"/></Relationships>
</file>

<file path=ppt/slides/_rels/slide64.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43.png"/><Relationship Id="rId7" Type="http://schemas.openxmlformats.org/officeDocument/2006/relationships/image" Target="../media/image39.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tags" Target="../tags/tag16.xml"/><Relationship Id="rId2" Type="http://schemas.openxmlformats.org/officeDocument/2006/relationships/tags" Target="../tags/tag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47.jpeg"/><Relationship Id="rId5" Type="http://schemas.openxmlformats.org/officeDocument/2006/relationships/oleObject" Target="../embeddings/oleObject1.bin"/><Relationship Id="rId6" Type="http://schemas.openxmlformats.org/officeDocument/2006/relationships/image" Target="../media/image46.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4.png"/><Relationship Id="rId6" Type="http://schemas.openxmlformats.org/officeDocument/2006/relationships/hyperlink" Target="https://youtu.be/x-VTfcmrLEQ" TargetMode="External"/><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5.png"/><Relationship Id="rId6" Type="http://schemas.openxmlformats.org/officeDocument/2006/relationships/hyperlink" Target="https://youtu.be/NUgMa5coCoE" TargetMode="External"/><Relationship Id="rId1" Type="http://schemas.microsoft.com/office/2007/relationships/media" Target="../media/media2.mp4"/><Relationship Id="rId2"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a:t>Informed </a:t>
            </a:r>
            <a:r>
              <a:rPr lang="en-US" dirty="0" smtClean="0"/>
              <a:t>Search</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midterm.</a:t>
            </a:r>
            <a:endParaRPr lang="en-US" dirty="0"/>
          </a:p>
        </p:txBody>
      </p:sp>
    </p:spTree>
    <p:extLst>
      <p:ext uri="{BB962C8B-B14F-4D97-AF65-F5344CB8AC3E}">
        <p14:creationId xmlns:p14="http://schemas.microsoft.com/office/powerpoint/2010/main" val="5443321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sz="2000"/>
              <a:t>Put successors at the </a:t>
            </a:r>
            <a:r>
              <a:rPr lang="en-US" sz="2000" i="1"/>
              <a:t>end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10</a:t>
            </a:fld>
            <a:endParaRPr lang="en-US" altLang="en-US"/>
          </a:p>
        </p:txBody>
      </p:sp>
      <p:pic>
        <p:nvPicPr>
          <p:cNvPr id="4" name="Picture 3"/>
          <p:cNvPicPr>
            <a:picLocks noChangeAspect="1"/>
          </p:cNvPicPr>
          <p:nvPr/>
        </p:nvPicPr>
        <p:blipFill>
          <a:blip r:embed="rId3"/>
          <a:stretch>
            <a:fillRect/>
          </a:stretch>
        </p:blipFill>
        <p:spPr>
          <a:xfrm>
            <a:off x="1981200" y="3459278"/>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8940586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sz="2000"/>
              <a:t>Put successors at the </a:t>
            </a:r>
            <a:r>
              <a:rPr lang="en-US" sz="2000" i="1"/>
              <a:t>front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11</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5200649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Fringe Strategies </a:t>
            </a:r>
            <a:r>
              <a:rPr lang="en-US" dirty="0" smtClean="0"/>
              <a:t>with One Queue</a:t>
            </a:r>
          </a:p>
        </p:txBody>
      </p:sp>
      <p:sp>
        <p:nvSpPr>
          <p:cNvPr id="29711" name="Rectangle 15"/>
          <p:cNvSpPr>
            <a:spLocks noGrp="1" noChangeArrowheads="1"/>
          </p:cNvSpPr>
          <p:nvPr>
            <p:ph idx="1"/>
          </p:nvPr>
        </p:nvSpPr>
        <p:spPr>
          <a:xfrm>
            <a:off x="285750" y="1939527"/>
            <a:ext cx="4381500" cy="3546873"/>
          </a:xfrm>
        </p:spPr>
        <p:txBody>
          <a:bodyPr/>
          <a:lstStyle/>
          <a:p>
            <a:pPr eaLnBrk="1" hangingPunct="1"/>
            <a:r>
              <a:rPr lang="en-US" sz="2100" dirty="0" smtClean="0"/>
              <a:t>These </a:t>
            </a:r>
            <a:r>
              <a:rPr lang="en-US" sz="2100" dirty="0"/>
              <a:t>search algorithms are the same except for fringe strategies</a:t>
            </a:r>
          </a:p>
          <a:p>
            <a:pPr lvl="1"/>
            <a:r>
              <a:rPr lang="en-US" sz="1800" dirty="0" smtClean="0"/>
              <a:t>DFS strategy = LIFO stack</a:t>
            </a:r>
          </a:p>
          <a:p>
            <a:pPr lvl="1"/>
            <a:r>
              <a:rPr lang="en-US" sz="1800" dirty="0" smtClean="0"/>
              <a:t>BSF </a:t>
            </a:r>
            <a:r>
              <a:rPr lang="en-US" sz="1800" dirty="0"/>
              <a:t>strategy </a:t>
            </a:r>
            <a:r>
              <a:rPr lang="en-US" sz="1800" dirty="0" smtClean="0"/>
              <a:t>= FIFO queue </a:t>
            </a:r>
          </a:p>
          <a:p>
            <a:pPr lvl="1"/>
            <a:r>
              <a:rPr lang="en-US" sz="1800" dirty="0" smtClean="0"/>
              <a:t>Conceptually</a:t>
            </a:r>
            <a:r>
              <a:rPr lang="en-US" sz="1800" dirty="0"/>
              <a:t>, all fringes are priority queues (i.e. collections of nodes with attached priorities)</a:t>
            </a:r>
          </a:p>
          <a:p>
            <a:pPr lvl="1"/>
            <a:r>
              <a:rPr lang="en-US" sz="1800" smtClean="0"/>
              <a:t>You can </a:t>
            </a:r>
            <a:r>
              <a:rPr lang="en-US" sz="1800" dirty="0"/>
              <a:t>even code one implementation that takes a variable queuing object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3426" y="1829594"/>
            <a:ext cx="4314824" cy="3355974"/>
          </a:xfrm>
          <a:prstGeom prst="rect">
            <a:avLst/>
          </a:prstGeom>
          <a:noFill/>
        </p:spPr>
      </p:pic>
      <p:sp>
        <p:nvSpPr>
          <p:cNvPr id="5" name="TextBox 4"/>
          <p:cNvSpPr txBox="1"/>
          <p:nvPr/>
        </p:nvSpPr>
        <p:spPr bwMode="auto">
          <a:xfrm>
            <a:off x="5374075" y="5457157"/>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92795262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2018</a:t>
            </a:r>
            <a:endParaRPr lang="en-US" altLang="en-US" sz="1400" dirty="0"/>
          </a:p>
        </p:txBody>
      </p:sp>
      <p:sp>
        <p:nvSpPr>
          <p:cNvPr id="82948" name="Rectangle 2"/>
          <p:cNvSpPr>
            <a:spLocks noGrp="1" noChangeArrowheads="1"/>
          </p:cNvSpPr>
          <p:nvPr>
            <p:ph type="ctrTitle" idx="4294967295"/>
          </p:nvPr>
        </p:nvSpPr>
        <p:spPr>
          <a:xfrm>
            <a:off x="685800" y="2130425"/>
            <a:ext cx="7772400" cy="1470025"/>
          </a:xfrm>
        </p:spPr>
        <p:txBody>
          <a:bodyPr/>
          <a:lstStyle/>
          <a:p>
            <a:r>
              <a:rPr lang="en-US"/>
              <a:t>“Uniform Cost” Search</a:t>
            </a:r>
          </a:p>
        </p:txBody>
      </p:sp>
      <p:sp>
        <p:nvSpPr>
          <p:cNvPr id="82949" name="Rectangle 3"/>
          <p:cNvSpPr>
            <a:spLocks noGrp="1" noChangeArrowheads="1"/>
          </p:cNvSpPr>
          <p:nvPr>
            <p:ph type="subTitle" idx="4294967295"/>
          </p:nvPr>
        </p:nvSpPr>
        <p:spPr>
          <a:xfrm>
            <a:off x="685800" y="3886200"/>
            <a:ext cx="7086600" cy="1752600"/>
          </a:xfrm>
        </p:spPr>
        <p:txBody>
          <a:bodyPr/>
          <a:lstStyle/>
          <a:p>
            <a:pPr marL="0" indent="0">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p:txBody>
      </p:sp>
      <p:sp>
        <p:nvSpPr>
          <p:cNvPr id="2" name="Slide Number Placeholder 1"/>
          <p:cNvSpPr>
            <a:spLocks noGrp="1"/>
          </p:cNvSpPr>
          <p:nvPr>
            <p:ph type="sldNum" sz="quarter" idx="12"/>
          </p:nvPr>
        </p:nvSpPr>
        <p:spPr/>
        <p:txBody>
          <a:bodyPr/>
          <a:lstStyle/>
          <a:p>
            <a:pPr>
              <a:defRPr/>
            </a:pPr>
            <a:r>
              <a:rPr lang="en-US" altLang="en-US"/>
              <a:t>       </a:t>
            </a:r>
            <a:fld id="{B6200CFA-2953-4AAC-91D2-C913350D0A3A}" type="slidenum">
              <a:rPr lang="en-US" altLang="en-US" smtClean="0"/>
              <a:pPr>
                <a:defRPr/>
              </a:pPr>
              <a:t>13</a:t>
            </a:fld>
            <a:endParaRPr lang="en-US" altLang="en-US"/>
          </a:p>
        </p:txBody>
      </p:sp>
    </p:spTree>
    <p:extLst>
      <p:ext uri="{BB962C8B-B14F-4D97-AF65-F5344CB8AC3E}">
        <p14:creationId xmlns:p14="http://schemas.microsoft.com/office/powerpoint/2010/main" val="401622100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541338"/>
            <a:ext cx="7772400" cy="601662"/>
          </a:xfrm>
        </p:spPr>
        <p:txBody>
          <a:bodyPr/>
          <a:lstStyle/>
          <a:p>
            <a:r>
              <a:rPr lang="en-US"/>
              <a:t>Motivation: Romanian Map Problem</a:t>
            </a:r>
          </a:p>
        </p:txBody>
      </p:sp>
      <p:grpSp>
        <p:nvGrpSpPr>
          <p:cNvPr id="83973" name="Group 3"/>
          <p:cNvGrpSpPr>
            <a:grpSpLocks/>
          </p:cNvGrpSpPr>
          <p:nvPr/>
        </p:nvGrpSpPr>
        <p:grpSpPr bwMode="auto">
          <a:xfrm>
            <a:off x="1652168" y="1195388"/>
            <a:ext cx="5483645" cy="3632200"/>
            <a:chOff x="438" y="1008"/>
            <a:chExt cx="4363" cy="2671"/>
          </a:xfrm>
        </p:grpSpPr>
        <p:pic>
          <p:nvPicPr>
            <p:cNvPr id="83975" name="Picture 4" descr="graph1Mart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 y="1008"/>
              <a:ext cx="3843" cy="2671"/>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6" name="Text Box 5"/>
            <p:cNvSpPr txBox="1">
              <a:spLocks noChangeArrowheads="1"/>
            </p:cNvSpPr>
            <p:nvPr/>
          </p:nvSpPr>
          <p:spPr bwMode="auto">
            <a:xfrm>
              <a:off x="791" y="1775"/>
              <a:ext cx="550" cy="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a:solidFill>
                    <a:schemeClr val="accent2"/>
                  </a:solidFill>
                </a:rPr>
                <a:t>Arad</a:t>
              </a:r>
            </a:p>
          </p:txBody>
        </p:sp>
        <p:sp>
          <p:nvSpPr>
            <p:cNvPr id="83977" name="Text Box 6"/>
            <p:cNvSpPr txBox="1">
              <a:spLocks noChangeArrowheads="1"/>
            </p:cNvSpPr>
            <p:nvPr/>
          </p:nvSpPr>
          <p:spPr bwMode="auto">
            <a:xfrm>
              <a:off x="438" y="2011"/>
              <a:ext cx="37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spcBef>
                  <a:spcPct val="50000"/>
                </a:spcBef>
              </a:pPr>
              <a:r>
                <a:rPr lang="en-US" sz="1400" dirty="0">
                  <a:solidFill>
                    <a:schemeClr val="accent2"/>
                  </a:solidFill>
                </a:rPr>
                <a:t>118</a:t>
              </a:r>
            </a:p>
          </p:txBody>
        </p:sp>
        <p:sp>
          <p:nvSpPr>
            <p:cNvPr id="83978" name="Oval 7"/>
            <p:cNvSpPr>
              <a:spLocks noChangeArrowheads="1"/>
            </p:cNvSpPr>
            <p:nvPr/>
          </p:nvSpPr>
          <p:spPr bwMode="auto">
            <a:xfrm>
              <a:off x="3247" y="3002"/>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9" name="Oval 8"/>
            <p:cNvSpPr>
              <a:spLocks noChangeArrowheads="1"/>
            </p:cNvSpPr>
            <p:nvPr/>
          </p:nvSpPr>
          <p:spPr bwMode="auto">
            <a:xfrm>
              <a:off x="720" y="1813"/>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3974" name="Rectangle 9"/>
          <p:cNvSpPr>
            <a:spLocks noGrp="1" noChangeArrowheads="1"/>
          </p:cNvSpPr>
          <p:nvPr>
            <p:ph type="body" idx="1"/>
          </p:nvPr>
        </p:nvSpPr>
        <p:spPr>
          <a:xfrm>
            <a:off x="719138" y="4911725"/>
            <a:ext cx="7705725" cy="1371600"/>
          </a:xfrm>
          <a:solidFill>
            <a:schemeClr val="bg1"/>
          </a:solidFill>
        </p:spPr>
        <p:txBody>
          <a:bodyPr/>
          <a:lstStyle/>
          <a:p>
            <a:r>
              <a:rPr lang="en-US" dirty="0"/>
              <a:t>All our search methods so far assume </a:t>
            </a:r>
            <a:br>
              <a:rPr lang="en-US" dirty="0"/>
            </a:br>
            <a:r>
              <a:rPr lang="en-US" dirty="0"/>
              <a:t>	</a:t>
            </a:r>
            <a:r>
              <a:rPr lang="en-US" i="1" dirty="0"/>
              <a:t>step-cost = 1</a:t>
            </a:r>
          </a:p>
          <a:p>
            <a:r>
              <a:rPr lang="en-US" i="1" dirty="0"/>
              <a:t>This is only true for some problems</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14</a:t>
            </a:fld>
            <a:endParaRPr lang="en-US" altLang="en-US"/>
          </a:p>
        </p:txBody>
      </p:sp>
    </p:spTree>
    <p:extLst>
      <p:ext uri="{BB962C8B-B14F-4D97-AF65-F5344CB8AC3E}">
        <p14:creationId xmlns:p14="http://schemas.microsoft.com/office/powerpoint/2010/main" val="357461577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i="1" dirty="0">
                <a:latin typeface="Times New Roman" panose="02020603050405020304" pitchFamily="18" charset="0"/>
                <a:cs typeface="Times New Roman" panose="02020603050405020304" pitchFamily="18" charset="0"/>
              </a:rPr>
              <a:t>g(N):  </a:t>
            </a:r>
            <a:r>
              <a:rPr lang="en-US" dirty="0"/>
              <a:t>the </a:t>
            </a:r>
            <a:r>
              <a:rPr lang="en-US" i="1" dirty="0"/>
              <a:t>path cost</a:t>
            </a:r>
            <a:r>
              <a:rPr lang="en-US" dirty="0"/>
              <a:t> function</a:t>
            </a:r>
          </a:p>
        </p:txBody>
      </p:sp>
      <p:sp>
        <p:nvSpPr>
          <p:cNvPr id="84997" name="Rectangle 3"/>
          <p:cNvSpPr>
            <a:spLocks noGrp="1" noChangeArrowheads="1"/>
          </p:cNvSpPr>
          <p:nvPr>
            <p:ph type="body" idx="1"/>
          </p:nvPr>
        </p:nvSpPr>
        <p:spPr>
          <a:xfrm>
            <a:off x="685800" y="1295400"/>
            <a:ext cx="7772400" cy="4892675"/>
          </a:xfrm>
        </p:spPr>
        <p:txBody>
          <a:bodyPr/>
          <a:lstStyle/>
          <a:p>
            <a:r>
              <a:rPr lang="en-US" dirty="0"/>
              <a:t>Our assumption so far:  </a:t>
            </a:r>
            <a:r>
              <a:rPr lang="en-US" sz="2400" b="1" dirty="0">
                <a:ea typeface="+mn-ea"/>
                <a:cs typeface="+mn-cs"/>
              </a:rPr>
              <a:t>All moves equal in cost</a:t>
            </a:r>
          </a:p>
          <a:p>
            <a:pPr lvl="1"/>
            <a:r>
              <a:rPr lang="en-US" dirty="0"/>
              <a:t>Cost = # of nodes in path-1</a:t>
            </a:r>
            <a:endParaRPr lang="en-US" i="1" dirty="0"/>
          </a:p>
          <a:p>
            <a:pPr lvl="1"/>
            <a:r>
              <a:rPr lang="en-US" i="1" dirty="0">
                <a:latin typeface="Times New Roman" panose="02020603050405020304" pitchFamily="18" charset="0"/>
                <a:cs typeface="Times New Roman" panose="02020603050405020304" pitchFamily="18" charset="0"/>
              </a:rPr>
              <a:t>g(N) </a:t>
            </a:r>
            <a:r>
              <a:rPr lang="en-US" dirty="0"/>
              <a:t>= </a:t>
            </a:r>
            <a:r>
              <a:rPr lang="en-US" i="1" dirty="0">
                <a:latin typeface="Times New Roman" panose="02020603050405020304" pitchFamily="18" charset="0"/>
                <a:cs typeface="Times New Roman" panose="02020603050405020304" pitchFamily="18" charset="0"/>
              </a:rPr>
              <a:t>depth(N) </a:t>
            </a:r>
            <a:r>
              <a:rPr lang="en-US" dirty="0"/>
              <a:t>in the search tree</a:t>
            </a:r>
          </a:p>
          <a:p>
            <a:pPr lvl="1"/>
            <a:endParaRPr lang="en-US" dirty="0"/>
          </a:p>
          <a:p>
            <a:pPr lvl="1"/>
            <a:endParaRPr lang="en-US" dirty="0"/>
          </a:p>
          <a:p>
            <a:r>
              <a:rPr lang="en-US" dirty="0"/>
              <a:t>More general: Assigning a (potentially) unique cost to each step</a:t>
            </a:r>
          </a:p>
          <a:p>
            <a:pPr lvl="1"/>
            <a:r>
              <a:rPr lang="en-US" dirty="0"/>
              <a:t>N</a:t>
            </a:r>
            <a:r>
              <a:rPr lang="en-US" baseline="-25000" dirty="0"/>
              <a:t>0</a:t>
            </a:r>
            <a:r>
              <a:rPr lang="en-US" dirty="0"/>
              <a:t>, N</a:t>
            </a:r>
            <a:r>
              <a:rPr lang="en-US" baseline="-25000" dirty="0"/>
              <a:t>1</a:t>
            </a:r>
            <a:r>
              <a:rPr lang="en-US" dirty="0"/>
              <a:t>, N</a:t>
            </a:r>
            <a:r>
              <a:rPr lang="en-US" baseline="-25000" dirty="0"/>
              <a:t>2</a:t>
            </a:r>
            <a:r>
              <a:rPr lang="en-US" dirty="0"/>
              <a:t>, N</a:t>
            </a:r>
            <a:r>
              <a:rPr lang="en-US" baseline="-25000" dirty="0"/>
              <a:t>3</a:t>
            </a:r>
            <a:r>
              <a:rPr lang="en-US" dirty="0"/>
              <a:t> = nodes visited on path </a:t>
            </a:r>
            <a:r>
              <a:rPr lang="en-US" i="1" dirty="0"/>
              <a:t>p </a:t>
            </a:r>
            <a:r>
              <a:rPr lang="en-US" dirty="0"/>
              <a:t>from N</a:t>
            </a:r>
            <a:r>
              <a:rPr lang="en-US" baseline="-25000" dirty="0"/>
              <a:t>0</a:t>
            </a:r>
            <a:r>
              <a:rPr lang="en-US" dirty="0"/>
              <a:t> to N</a:t>
            </a:r>
            <a:r>
              <a:rPr lang="en-US" baseline="-25000" dirty="0"/>
              <a:t>3</a:t>
            </a:r>
          </a:p>
          <a:p>
            <a:pPr lvl="1"/>
            <a:r>
              <a:rPr lang="en-US" i="1" dirty="0">
                <a:latin typeface="Times New Roman" panose="02020603050405020304" pitchFamily="18" charset="0"/>
                <a:cs typeface="Times New Roman" panose="02020603050405020304" pitchFamily="18" charset="0"/>
              </a:rPr>
              <a:t>C(</a:t>
            </a:r>
            <a:r>
              <a:rPr lang="en-US" i="1" dirty="0" err="1">
                <a:latin typeface="Times New Roman" panose="02020603050405020304" pitchFamily="18" charset="0"/>
                <a:cs typeface="Times New Roman" panose="02020603050405020304" pitchFamily="18" charset="0"/>
              </a:rPr>
              <a:t>i,j</a:t>
            </a:r>
            <a:r>
              <a:rPr lang="en-US" i="1" dirty="0">
                <a:latin typeface="Times New Roman" panose="02020603050405020304" pitchFamily="18" charset="0"/>
                <a:cs typeface="Times New Roman" panose="02020603050405020304" pitchFamily="18" charset="0"/>
              </a:rPr>
              <a:t>): </a:t>
            </a:r>
            <a:r>
              <a:rPr lang="en-US" dirty="0"/>
              <a:t>Cost of going from N</a:t>
            </a:r>
            <a:r>
              <a:rPr lang="en-US" baseline="-25000" dirty="0"/>
              <a:t>i </a:t>
            </a:r>
            <a:r>
              <a:rPr lang="en-US" dirty="0"/>
              <a:t>to </a:t>
            </a:r>
            <a:r>
              <a:rPr lang="en-US" dirty="0" err="1"/>
              <a:t>N</a:t>
            </a:r>
            <a:r>
              <a:rPr lang="en-US" baseline="-25000" dirty="0" err="1"/>
              <a:t>j</a:t>
            </a:r>
            <a:endParaRPr lang="en-US" baseline="-25000" dirty="0"/>
          </a:p>
          <a:p>
            <a:pPr lvl="1"/>
            <a:r>
              <a:rPr lang="en-US" dirty="0"/>
              <a:t>If N</a:t>
            </a:r>
            <a:r>
              <a:rPr lang="en-US" baseline="-25000" dirty="0"/>
              <a:t>0</a:t>
            </a:r>
            <a:r>
              <a:rPr lang="en-US" dirty="0"/>
              <a:t> the root of the search tree,</a:t>
            </a:r>
            <a:br>
              <a:rPr lang="en-US" dirty="0"/>
            </a:br>
            <a:r>
              <a:rPr lang="en-US" dirty="0"/>
              <a:t>		</a:t>
            </a:r>
            <a:r>
              <a:rPr lang="en-US" i="1" dirty="0">
                <a:latin typeface="Times New Roman" panose="02020603050405020304" pitchFamily="18" charset="0"/>
                <a:cs typeface="Times New Roman" panose="02020603050405020304" pitchFamily="18" charset="0"/>
              </a:rPr>
              <a:t>g(N3)=C(0,1)+C(1,2)+C(2,3)</a:t>
            </a:r>
          </a:p>
          <a:p>
            <a:pPr lvl="1"/>
            <a:endParaRPr lang="en-US" dirty="0"/>
          </a:p>
          <a:p>
            <a:endParaRPr lang="en-US"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15</a:t>
            </a:fld>
            <a:endParaRPr lang="en-US" altLang="en-US"/>
          </a:p>
        </p:txBody>
      </p:sp>
    </p:spTree>
    <p:extLst>
      <p:ext uri="{BB962C8B-B14F-4D97-AF65-F5344CB8AC3E}">
        <p14:creationId xmlns:p14="http://schemas.microsoft.com/office/powerpoint/2010/main" val="119460686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a:t>Uniform-cost search (UCS)</a:t>
            </a:r>
          </a:p>
        </p:txBody>
      </p:sp>
      <p:sp>
        <p:nvSpPr>
          <p:cNvPr id="86021" name="Rectangle 3"/>
          <p:cNvSpPr>
            <a:spLocks noGrp="1" noChangeArrowheads="1"/>
          </p:cNvSpPr>
          <p:nvPr>
            <p:ph type="body" idx="1"/>
          </p:nvPr>
        </p:nvSpPr>
        <p:spPr>
          <a:xfrm>
            <a:off x="685800" y="1295399"/>
            <a:ext cx="7772400" cy="4930833"/>
          </a:xfrm>
        </p:spPr>
        <p:txBody>
          <a:bodyPr/>
          <a:lstStyle/>
          <a:p>
            <a:pPr>
              <a:lnSpc>
                <a:spcPct val="90000"/>
              </a:lnSpc>
              <a:spcBef>
                <a:spcPts val="1200"/>
              </a:spcBef>
              <a:spcAft>
                <a:spcPts val="0"/>
              </a:spcAft>
            </a:pPr>
            <a:r>
              <a:rPr lang="en-US" dirty="0"/>
              <a:t>Extension of BF-search:</a:t>
            </a:r>
          </a:p>
          <a:p>
            <a:pPr lvl="1">
              <a:lnSpc>
                <a:spcPct val="90000"/>
              </a:lnSpc>
              <a:spcBef>
                <a:spcPts val="1200"/>
              </a:spcBef>
              <a:spcAft>
                <a:spcPts val="0"/>
              </a:spcAft>
            </a:pPr>
            <a:r>
              <a:rPr lang="en-US" sz="2100" b="1" dirty="0">
                <a:solidFill>
                  <a:srgbClr val="C00000"/>
                </a:solidFill>
              </a:rPr>
              <a:t>Expand node with </a:t>
            </a:r>
            <a:r>
              <a:rPr lang="en-US" sz="2100" b="1" i="1" dirty="0">
                <a:solidFill>
                  <a:srgbClr val="C00000"/>
                </a:solidFill>
              </a:rPr>
              <a:t>lowest path cost</a:t>
            </a:r>
          </a:p>
          <a:p>
            <a:pPr>
              <a:lnSpc>
                <a:spcPct val="90000"/>
              </a:lnSpc>
              <a:spcBef>
                <a:spcPts val="1200"/>
              </a:spcBef>
              <a:spcAft>
                <a:spcPts val="0"/>
              </a:spcAft>
            </a:pPr>
            <a:r>
              <a:rPr lang="en-US" dirty="0"/>
              <a:t>Implementation: </a:t>
            </a:r>
            <a:br>
              <a:rPr lang="en-US" dirty="0"/>
            </a:br>
            <a:r>
              <a:rPr lang="en-US" dirty="0"/>
              <a:t>	</a:t>
            </a:r>
            <a:r>
              <a:rPr lang="en-US" i="1" dirty="0">
                <a:solidFill>
                  <a:srgbClr val="C00000"/>
                </a:solidFill>
              </a:rPr>
              <a:t>frontier</a:t>
            </a:r>
            <a:r>
              <a:rPr lang="en-US" dirty="0">
                <a:solidFill>
                  <a:srgbClr val="C00000"/>
                </a:solidFill>
              </a:rPr>
              <a:t> = priority queue ordered by g(n)</a:t>
            </a:r>
          </a:p>
          <a:p>
            <a:pPr>
              <a:lnSpc>
                <a:spcPct val="90000"/>
              </a:lnSpc>
              <a:spcBef>
                <a:spcPts val="1200"/>
              </a:spcBef>
              <a:spcAft>
                <a:spcPts val="0"/>
              </a:spcAft>
            </a:pPr>
            <a:r>
              <a:rPr lang="en-US" dirty="0"/>
              <a:t>Subtle but significant difference from BFS:</a:t>
            </a:r>
          </a:p>
          <a:p>
            <a:pPr lvl="1">
              <a:lnSpc>
                <a:spcPct val="90000"/>
              </a:lnSpc>
              <a:spcBef>
                <a:spcPts val="1200"/>
              </a:spcBef>
              <a:spcAft>
                <a:spcPts val="0"/>
              </a:spcAft>
            </a:pPr>
            <a:r>
              <a:rPr lang="en-US" dirty="0"/>
              <a:t>Tests if a node is a goal state when it is selected for expansion, </a:t>
            </a:r>
            <a:r>
              <a:rPr lang="en-US" dirty="0">
                <a:solidFill>
                  <a:srgbClr val="C00000"/>
                </a:solidFill>
              </a:rPr>
              <a:t>not when it is added to the frontier</a:t>
            </a:r>
            <a:r>
              <a:rPr lang="en-US" dirty="0"/>
              <a:t>.</a:t>
            </a:r>
          </a:p>
          <a:p>
            <a:pPr lvl="1">
              <a:lnSpc>
                <a:spcPct val="90000"/>
              </a:lnSpc>
              <a:spcBef>
                <a:spcPts val="1200"/>
              </a:spcBef>
              <a:spcAft>
                <a:spcPts val="0"/>
              </a:spcAft>
            </a:pPr>
            <a:r>
              <a:rPr lang="en-US" dirty="0"/>
              <a:t>Updates a node on the frontier if a better path to the same state is found.</a:t>
            </a:r>
          </a:p>
          <a:p>
            <a:pPr lvl="1">
              <a:lnSpc>
                <a:spcPct val="90000"/>
              </a:lnSpc>
              <a:spcBef>
                <a:spcPts val="1200"/>
              </a:spcBef>
              <a:spcAft>
                <a:spcPts val="0"/>
              </a:spcAft>
            </a:pPr>
            <a:r>
              <a:rPr lang="en-US" sz="2400" dirty="0"/>
              <a:t>So always </a:t>
            </a:r>
            <a:r>
              <a:rPr lang="en-US" sz="2400" dirty="0" err="1"/>
              <a:t>enqueues</a:t>
            </a:r>
            <a:r>
              <a:rPr lang="en-US" sz="2400" dirty="0"/>
              <a:t> a node </a:t>
            </a:r>
            <a:r>
              <a:rPr lang="en-US" sz="2400" i="1" dirty="0"/>
              <a:t>before checking whether it is a goal.</a:t>
            </a:r>
          </a:p>
          <a:p>
            <a:pPr marL="457200" lvl="1" indent="0" algn="ctr">
              <a:lnSpc>
                <a:spcPct val="90000"/>
              </a:lnSpc>
              <a:spcBef>
                <a:spcPts val="1200"/>
              </a:spcBef>
              <a:spcAft>
                <a:spcPts val="0"/>
              </a:spcAft>
              <a:buNone/>
            </a:pPr>
            <a:r>
              <a:rPr lang="en-US" sz="3200" i="1" dirty="0">
                <a:solidFill>
                  <a:srgbClr val="C00000"/>
                </a:solidFill>
              </a:rPr>
              <a:t>WHY??? </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37541687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3436938"/>
            <a:ext cx="6716713" cy="3349625"/>
            <a:chOff x="657" y="2180"/>
            <a:chExt cx="4231" cy="2110"/>
          </a:xfrm>
        </p:grpSpPr>
        <p:sp>
          <p:nvSpPr>
            <p:cNvPr id="87192"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3"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4"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5"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6"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7043" name="Rectangle 8"/>
          <p:cNvSpPr>
            <a:spLocks noGrp="1" noChangeArrowheads="1"/>
          </p:cNvSpPr>
          <p:nvPr>
            <p:ph type="title"/>
          </p:nvPr>
        </p:nvSpPr>
        <p:spPr>
          <a:xfrm>
            <a:off x="457200" y="228600"/>
            <a:ext cx="8229600" cy="868363"/>
          </a:xfrm>
        </p:spPr>
        <p:txBody>
          <a:bodyPr/>
          <a:lstStyle/>
          <a:p>
            <a:pPr eaLnBrk="1" hangingPunct="1"/>
            <a:r>
              <a:rPr lang="en-US"/>
              <a:t>Uniform Cost Search</a:t>
            </a:r>
          </a:p>
        </p:txBody>
      </p:sp>
      <p:grpSp>
        <p:nvGrpSpPr>
          <p:cNvPr id="87044" name="Group 9"/>
          <p:cNvGrpSpPr>
            <a:grpSpLocks/>
          </p:cNvGrpSpPr>
          <p:nvPr/>
        </p:nvGrpSpPr>
        <p:grpSpPr bwMode="auto">
          <a:xfrm>
            <a:off x="2386013" y="3409950"/>
            <a:ext cx="5486400" cy="3352800"/>
            <a:chOff x="48" y="2332"/>
            <a:chExt cx="3456" cy="2404"/>
          </a:xfrm>
        </p:grpSpPr>
        <p:sp>
          <p:nvSpPr>
            <p:cNvPr id="87135" name="Text Box 10"/>
            <p:cNvSpPr txBox="1">
              <a:spLocks noChangeArrowheads="1"/>
            </p:cNvSpPr>
            <p:nvPr/>
          </p:nvSpPr>
          <p:spPr bwMode="auto">
            <a:xfrm>
              <a:off x="1728" y="2332"/>
              <a:ext cx="6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S</a:t>
              </a:r>
            </a:p>
          </p:txBody>
        </p:sp>
        <p:sp>
          <p:nvSpPr>
            <p:cNvPr id="87136" name="Text Box 11"/>
            <p:cNvSpPr txBox="1">
              <a:spLocks noChangeArrowheads="1"/>
            </p:cNvSpPr>
            <p:nvPr/>
          </p:nvSpPr>
          <p:spPr bwMode="auto">
            <a:xfrm>
              <a:off x="48"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37" name="Text Box 12"/>
            <p:cNvSpPr txBox="1">
              <a:spLocks noChangeArrowheads="1"/>
            </p:cNvSpPr>
            <p:nvPr/>
          </p:nvSpPr>
          <p:spPr bwMode="auto">
            <a:xfrm>
              <a:off x="48"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b</a:t>
              </a:r>
            </a:p>
          </p:txBody>
        </p:sp>
        <p:sp>
          <p:nvSpPr>
            <p:cNvPr id="87138" name="Text Box 13"/>
            <p:cNvSpPr txBox="1">
              <a:spLocks noChangeArrowheads="1"/>
            </p:cNvSpPr>
            <p:nvPr/>
          </p:nvSpPr>
          <p:spPr bwMode="auto">
            <a:xfrm>
              <a:off x="384" y="268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d</a:t>
              </a:r>
            </a:p>
          </p:txBody>
        </p:sp>
        <p:sp>
          <p:nvSpPr>
            <p:cNvPr id="87139" name="Text Box 14"/>
            <p:cNvSpPr txBox="1">
              <a:spLocks noChangeArrowheads="1"/>
            </p:cNvSpPr>
            <p:nvPr/>
          </p:nvSpPr>
          <p:spPr bwMode="auto">
            <a:xfrm>
              <a:off x="3264"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40" name="Text Box 15"/>
            <p:cNvSpPr txBox="1">
              <a:spLocks noChangeArrowheads="1"/>
            </p:cNvSpPr>
            <p:nvPr/>
          </p:nvSpPr>
          <p:spPr bwMode="auto">
            <a:xfrm>
              <a:off x="480"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41" name="Text Box 16"/>
            <p:cNvSpPr txBox="1">
              <a:spLocks noChangeArrowheads="1"/>
            </p:cNvSpPr>
            <p:nvPr/>
          </p:nvSpPr>
          <p:spPr bwMode="auto">
            <a:xfrm>
              <a:off x="480"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cxnSp>
          <p:nvCxnSpPr>
            <p:cNvPr id="87142" name="AutoShape 17"/>
            <p:cNvCxnSpPr>
              <a:cxnSpLocks noChangeShapeType="1"/>
              <a:stCxn id="87138" idx="2"/>
              <a:endCxn id="87137" idx="0"/>
            </p:cNvCxnSpPr>
            <p:nvPr/>
          </p:nvCxnSpPr>
          <p:spPr bwMode="auto">
            <a:xfrm flipH="1">
              <a:off x="168" y="2919"/>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3" name="AutoShape 18"/>
            <p:cNvCxnSpPr>
              <a:cxnSpLocks noChangeShapeType="1"/>
              <a:stCxn id="87138" idx="2"/>
              <a:endCxn id="87141" idx="0"/>
            </p:cNvCxnSpPr>
            <p:nvPr/>
          </p:nvCxnSpPr>
          <p:spPr bwMode="auto">
            <a:xfrm>
              <a:off x="504" y="2919"/>
              <a:ext cx="9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4" name="AutoShape 19"/>
            <p:cNvCxnSpPr>
              <a:cxnSpLocks noChangeShapeType="1"/>
              <a:stCxn id="87137" idx="2"/>
              <a:endCxn id="87136" idx="0"/>
            </p:cNvCxnSpPr>
            <p:nvPr/>
          </p:nvCxnSpPr>
          <p:spPr bwMode="auto">
            <a:xfrm>
              <a:off x="168"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AutoShape 20"/>
            <p:cNvCxnSpPr>
              <a:cxnSpLocks noChangeShapeType="1"/>
              <a:stCxn id="87141" idx="2"/>
              <a:endCxn id="87140" idx="0"/>
            </p:cNvCxnSpPr>
            <p:nvPr/>
          </p:nvCxnSpPr>
          <p:spPr bwMode="auto">
            <a:xfrm>
              <a:off x="600"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6" name="Group 21"/>
            <p:cNvGrpSpPr>
              <a:grpSpLocks/>
            </p:cNvGrpSpPr>
            <p:nvPr/>
          </p:nvGrpSpPr>
          <p:grpSpPr bwMode="auto">
            <a:xfrm>
              <a:off x="1776" y="2640"/>
              <a:ext cx="1104" cy="1712"/>
              <a:chOff x="1152" y="2640"/>
              <a:chExt cx="1104" cy="1712"/>
            </a:xfrm>
          </p:grpSpPr>
          <p:sp>
            <p:nvSpPr>
              <p:cNvPr id="87173" name="Text Box 22"/>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74" name="Text Box 23"/>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75" name="Text Box 24"/>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76" name="Text Box 25"/>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77" name="Text Box 26"/>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78" name="Text Box 27"/>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79" name="Text Box 28"/>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80" name="Text Box 29"/>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81" name="Text Box 30"/>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82" name="Text Box 31"/>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83" name="AutoShape 32"/>
              <p:cNvCxnSpPr>
                <a:cxnSpLocks noChangeShapeType="1"/>
                <a:stCxn id="87173" idx="2"/>
                <a:endCxn id="87175"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4" name="AutoShape 33"/>
              <p:cNvCxnSpPr>
                <a:cxnSpLocks noChangeShapeType="1"/>
                <a:stCxn id="87173" idx="2"/>
                <a:endCxn id="87177"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5" name="AutoShape 34"/>
              <p:cNvCxnSpPr>
                <a:cxnSpLocks noChangeShapeType="1"/>
                <a:stCxn id="87175" idx="2"/>
                <a:endCxn id="87174"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6" name="AutoShape 35"/>
              <p:cNvCxnSpPr>
                <a:cxnSpLocks noChangeShapeType="1"/>
                <a:stCxn id="87175" idx="2"/>
                <a:endCxn id="87178"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7" name="AutoShape 36"/>
              <p:cNvCxnSpPr>
                <a:cxnSpLocks noChangeShapeType="1"/>
                <a:stCxn id="87177" idx="2"/>
                <a:endCxn id="87176"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8" name="AutoShape 37"/>
              <p:cNvCxnSpPr>
                <a:cxnSpLocks noChangeShapeType="1"/>
                <a:stCxn id="87174" idx="2"/>
                <a:endCxn id="87179"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9" name="AutoShape 38"/>
              <p:cNvCxnSpPr>
                <a:cxnSpLocks noChangeShapeType="1"/>
                <a:stCxn id="87176" idx="2"/>
                <a:endCxn id="87180"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0" name="AutoShape 39"/>
              <p:cNvCxnSpPr>
                <a:cxnSpLocks noChangeShapeType="1"/>
                <a:stCxn id="87176" idx="2"/>
                <a:endCxn id="87181"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1" name="AutoShape 40"/>
              <p:cNvCxnSpPr>
                <a:cxnSpLocks noChangeShapeType="1"/>
                <a:stCxn id="87180" idx="2"/>
                <a:endCxn id="87182"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147" name="Text Box 41"/>
            <p:cNvSpPr txBox="1">
              <a:spLocks noChangeArrowheads="1"/>
            </p:cNvSpPr>
            <p:nvPr/>
          </p:nvSpPr>
          <p:spPr bwMode="auto">
            <a:xfrm>
              <a:off x="3264" y="299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cxnSp>
          <p:nvCxnSpPr>
            <p:cNvPr id="87148" name="AutoShape 42"/>
            <p:cNvCxnSpPr>
              <a:cxnSpLocks noChangeShapeType="1"/>
              <a:stCxn id="87139" idx="2"/>
              <a:endCxn id="87147" idx="0"/>
            </p:cNvCxnSpPr>
            <p:nvPr/>
          </p:nvCxnSpPr>
          <p:spPr bwMode="auto">
            <a:xfrm>
              <a:off x="3384" y="2871"/>
              <a:ext cx="0" cy="1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9" name="Group 43"/>
            <p:cNvGrpSpPr>
              <a:grpSpLocks/>
            </p:cNvGrpSpPr>
            <p:nvPr/>
          </p:nvGrpSpPr>
          <p:grpSpPr bwMode="auto">
            <a:xfrm>
              <a:off x="624" y="3024"/>
              <a:ext cx="1104" cy="1712"/>
              <a:chOff x="1152" y="2640"/>
              <a:chExt cx="1104" cy="1712"/>
            </a:xfrm>
          </p:grpSpPr>
          <p:sp>
            <p:nvSpPr>
              <p:cNvPr id="87154" name="Text Box 44"/>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55" name="Text Box 45"/>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56" name="Text Box 46"/>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57" name="Text Box 47"/>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58" name="Text Box 48"/>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59" name="Text Box 49"/>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0" name="Text Box 50"/>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1" name="Text Box 51"/>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62" name="Text Box 52"/>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63" name="Text Box 53"/>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64" name="AutoShape 54"/>
              <p:cNvCxnSpPr>
                <a:cxnSpLocks noChangeShapeType="1"/>
                <a:stCxn id="87154" idx="2"/>
                <a:endCxn id="87156"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5" name="AutoShape 55"/>
              <p:cNvCxnSpPr>
                <a:cxnSpLocks noChangeShapeType="1"/>
                <a:stCxn id="87154" idx="2"/>
                <a:endCxn id="87158"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6" name="AutoShape 56"/>
              <p:cNvCxnSpPr>
                <a:cxnSpLocks noChangeShapeType="1"/>
                <a:stCxn id="87156" idx="2"/>
                <a:endCxn id="87155"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7" name="AutoShape 57"/>
              <p:cNvCxnSpPr>
                <a:cxnSpLocks noChangeShapeType="1"/>
                <a:stCxn id="87156" idx="2"/>
                <a:endCxn id="87159"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8" name="AutoShape 58"/>
              <p:cNvCxnSpPr>
                <a:cxnSpLocks noChangeShapeType="1"/>
                <a:stCxn id="87158" idx="2"/>
                <a:endCxn id="87157"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9" name="AutoShape 59"/>
              <p:cNvCxnSpPr>
                <a:cxnSpLocks noChangeShapeType="1"/>
                <a:stCxn id="87155" idx="2"/>
                <a:endCxn id="87160"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0" name="AutoShape 60"/>
              <p:cNvCxnSpPr>
                <a:cxnSpLocks noChangeShapeType="1"/>
                <a:stCxn id="87157" idx="2"/>
                <a:endCxn id="87161"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1" name="AutoShape 61"/>
              <p:cNvCxnSpPr>
                <a:cxnSpLocks noChangeShapeType="1"/>
                <a:stCxn id="87157" idx="2"/>
                <a:endCxn id="87162"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2" name="AutoShape 62"/>
              <p:cNvCxnSpPr>
                <a:cxnSpLocks noChangeShapeType="1"/>
                <a:stCxn id="87161" idx="2"/>
                <a:endCxn id="87163"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cxnSp>
          <p:nvCxnSpPr>
            <p:cNvPr id="87150" name="AutoShape 63"/>
            <p:cNvCxnSpPr>
              <a:cxnSpLocks noChangeShapeType="1"/>
              <a:stCxn id="87138" idx="2"/>
              <a:endCxn id="87154" idx="0"/>
            </p:cNvCxnSpPr>
            <p:nvPr/>
          </p:nvCxnSpPr>
          <p:spPr bwMode="auto">
            <a:xfrm>
              <a:off x="504" y="2919"/>
              <a:ext cx="624"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1" name="AutoShape 64"/>
            <p:cNvCxnSpPr>
              <a:cxnSpLocks noChangeShapeType="1"/>
              <a:stCxn id="87135" idx="2"/>
              <a:endCxn id="87138" idx="0"/>
            </p:cNvCxnSpPr>
            <p:nvPr/>
          </p:nvCxnSpPr>
          <p:spPr bwMode="auto">
            <a:xfrm flipH="1">
              <a:off x="504" y="2544"/>
              <a:ext cx="1536" cy="14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2" name="AutoShape 65"/>
            <p:cNvCxnSpPr>
              <a:cxnSpLocks noChangeShapeType="1"/>
              <a:stCxn id="87135" idx="2"/>
              <a:endCxn id="87173" idx="0"/>
            </p:cNvCxnSpPr>
            <p:nvPr/>
          </p:nvCxnSpPr>
          <p:spPr bwMode="auto">
            <a:xfrm>
              <a:off x="2040" y="2544"/>
              <a:ext cx="240"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3" name="AutoShape 66"/>
            <p:cNvCxnSpPr>
              <a:cxnSpLocks noChangeShapeType="1"/>
              <a:stCxn id="87135" idx="2"/>
              <a:endCxn id="87139" idx="0"/>
            </p:cNvCxnSpPr>
            <p:nvPr/>
          </p:nvCxnSpPr>
          <p:spPr bwMode="auto">
            <a:xfrm>
              <a:off x="2040" y="2544"/>
              <a:ext cx="134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045" name="Line 67"/>
          <p:cNvSpPr>
            <a:spLocks noChangeShapeType="1"/>
          </p:cNvSpPr>
          <p:nvPr/>
        </p:nvSpPr>
        <p:spPr bwMode="auto">
          <a:xfrm>
            <a:off x="366713" y="3371850"/>
            <a:ext cx="852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5956" name="Oval 68"/>
          <p:cNvSpPr>
            <a:spLocks noChangeArrowheads="1"/>
          </p:cNvSpPr>
          <p:nvPr/>
        </p:nvSpPr>
        <p:spPr bwMode="auto">
          <a:xfrm>
            <a:off x="5402263" y="34544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47" name="Oval 69"/>
          <p:cNvSpPr>
            <a:spLocks noChangeArrowheads="1"/>
          </p:cNvSpPr>
          <p:nvPr/>
        </p:nvSpPr>
        <p:spPr bwMode="auto">
          <a:xfrm>
            <a:off x="5403850" y="345598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8" name="Oval 70"/>
          <p:cNvSpPr>
            <a:spLocks noChangeArrowheads="1"/>
          </p:cNvSpPr>
          <p:nvPr/>
        </p:nvSpPr>
        <p:spPr bwMode="auto">
          <a:xfrm>
            <a:off x="2992438" y="394970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9" name="Oval 71"/>
          <p:cNvSpPr>
            <a:spLocks noChangeArrowheads="1"/>
          </p:cNvSpPr>
          <p:nvPr/>
        </p:nvSpPr>
        <p:spPr bwMode="auto">
          <a:xfrm>
            <a:off x="5786438" y="3883025"/>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60" name="Oval 72"/>
          <p:cNvSpPr>
            <a:spLocks noChangeArrowheads="1"/>
          </p:cNvSpPr>
          <p:nvPr/>
        </p:nvSpPr>
        <p:spPr bwMode="auto">
          <a:xfrm>
            <a:off x="7531100" y="3898900"/>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7051" name="Text Box 73"/>
          <p:cNvSpPr txBox="1">
            <a:spLocks noChangeArrowheads="1"/>
          </p:cNvSpPr>
          <p:nvPr/>
        </p:nvSpPr>
        <p:spPr bwMode="auto">
          <a:xfrm>
            <a:off x="437171" y="1365439"/>
            <a:ext cx="4411662"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i="1" dirty="0">
                <a:solidFill>
                  <a:srgbClr val="000000"/>
                </a:solidFill>
                <a:latin typeface="Arial" charset="0"/>
              </a:rPr>
              <a:t>Expand cheapest node first:</a:t>
            </a:r>
          </a:p>
          <a:p>
            <a:pPr eaLnBrk="1" hangingPunct="1">
              <a:spcBef>
                <a:spcPct val="50000"/>
              </a:spcBef>
            </a:pPr>
            <a:r>
              <a:rPr lang="en-US" sz="2000" b="1" i="1" dirty="0">
                <a:solidFill>
                  <a:srgbClr val="000000"/>
                </a:solidFill>
                <a:latin typeface="Arial" charset="0"/>
              </a:rPr>
              <a:t>Frontier is a priority queue</a:t>
            </a:r>
          </a:p>
          <a:p>
            <a:pPr eaLnBrk="1" hangingPunct="1">
              <a:spcBef>
                <a:spcPct val="50000"/>
              </a:spcBef>
            </a:pPr>
            <a:r>
              <a:rPr lang="en-US" sz="2000" i="1" dirty="0">
                <a:solidFill>
                  <a:srgbClr val="000000"/>
                </a:solidFill>
                <a:latin typeface="Arial" charset="0"/>
              </a:rPr>
              <a:t>No longer ply at a time, but follows </a:t>
            </a:r>
            <a:r>
              <a:rPr lang="en-US" sz="2000" i="1" dirty="0">
                <a:solidFill>
                  <a:srgbClr val="0000FF"/>
                </a:solidFill>
                <a:latin typeface="Arial" charset="0"/>
              </a:rPr>
              <a:t>cost</a:t>
            </a:r>
            <a:r>
              <a:rPr lang="en-US" sz="2000" i="1" dirty="0">
                <a:solidFill>
                  <a:srgbClr val="000000"/>
                </a:solidFill>
                <a:latin typeface="Arial" charset="0"/>
              </a:rPr>
              <a:t> </a:t>
            </a:r>
            <a:r>
              <a:rPr lang="en-US" sz="2000" i="1" dirty="0">
                <a:solidFill>
                  <a:srgbClr val="0000FF"/>
                </a:solidFill>
                <a:latin typeface="Arial" charset="0"/>
              </a:rPr>
              <a:t>contours</a:t>
            </a:r>
          </a:p>
          <a:p>
            <a:pPr eaLnBrk="1" hangingPunct="1">
              <a:spcBef>
                <a:spcPct val="50000"/>
              </a:spcBef>
            </a:pPr>
            <a:r>
              <a:rPr lang="en-US" sz="1800" i="1" dirty="0">
                <a:solidFill>
                  <a:srgbClr val="000000"/>
                </a:solidFill>
                <a:latin typeface="Arial" charset="0"/>
              </a:rPr>
              <a:t>Therefore: Must be optimal</a:t>
            </a:r>
          </a:p>
        </p:txBody>
      </p:sp>
      <p:grpSp>
        <p:nvGrpSpPr>
          <p:cNvPr id="87052" name="Group 74"/>
          <p:cNvGrpSpPr>
            <a:grpSpLocks/>
          </p:cNvGrpSpPr>
          <p:nvPr/>
        </p:nvGrpSpPr>
        <p:grpSpPr bwMode="auto">
          <a:xfrm>
            <a:off x="5487988" y="1444625"/>
            <a:ext cx="3205162" cy="1768475"/>
            <a:chOff x="816" y="1056"/>
            <a:chExt cx="4176" cy="2304"/>
          </a:xfrm>
        </p:grpSpPr>
        <p:grpSp>
          <p:nvGrpSpPr>
            <p:cNvPr id="87105" name="Group 75"/>
            <p:cNvGrpSpPr>
              <a:grpSpLocks/>
            </p:cNvGrpSpPr>
            <p:nvPr/>
          </p:nvGrpSpPr>
          <p:grpSpPr bwMode="auto">
            <a:xfrm>
              <a:off x="816" y="1056"/>
              <a:ext cx="4176" cy="2304"/>
              <a:chOff x="336" y="576"/>
              <a:chExt cx="4848" cy="2784"/>
            </a:xfrm>
          </p:grpSpPr>
          <p:sp>
            <p:nvSpPr>
              <p:cNvPr id="87107" name="AutoShape 76"/>
              <p:cNvSpPr>
                <a:spLocks noChangeArrowheads="1"/>
              </p:cNvSpPr>
              <p:nvPr/>
            </p:nvSpPr>
            <p:spPr bwMode="auto">
              <a:xfrm>
                <a:off x="336" y="22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S</a:t>
                </a:r>
              </a:p>
            </p:txBody>
          </p:sp>
          <p:sp>
            <p:nvSpPr>
              <p:cNvPr id="87108" name="AutoShape 77"/>
              <p:cNvSpPr>
                <a:spLocks noChangeArrowheads="1"/>
              </p:cNvSpPr>
              <p:nvPr/>
            </p:nvSpPr>
            <p:spPr bwMode="auto">
              <a:xfrm>
                <a:off x="4704" y="5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G</a:t>
                </a:r>
              </a:p>
            </p:txBody>
          </p:sp>
          <p:sp>
            <p:nvSpPr>
              <p:cNvPr id="87109"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d</a:t>
                </a:r>
              </a:p>
            </p:txBody>
          </p:sp>
          <p:sp>
            <p:nvSpPr>
              <p:cNvPr id="87110" name="AutoShape 79"/>
              <p:cNvSpPr>
                <a:spLocks noChangeArrowheads="1"/>
              </p:cNvSpPr>
              <p:nvPr/>
            </p:nvSpPr>
            <p:spPr bwMode="auto">
              <a:xfrm>
                <a:off x="720" y="10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b</a:t>
                </a:r>
              </a:p>
            </p:txBody>
          </p:sp>
          <p:sp>
            <p:nvSpPr>
              <p:cNvPr id="87111"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p</a:t>
                </a:r>
              </a:p>
            </p:txBody>
          </p:sp>
          <p:sp>
            <p:nvSpPr>
              <p:cNvPr id="87112"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q</a:t>
                </a:r>
              </a:p>
            </p:txBody>
          </p:sp>
          <p:sp>
            <p:nvSpPr>
              <p:cNvPr id="87113"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c</a:t>
                </a:r>
              </a:p>
            </p:txBody>
          </p:sp>
          <p:sp>
            <p:nvSpPr>
              <p:cNvPr id="87114"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e</a:t>
                </a:r>
              </a:p>
            </p:txBody>
          </p:sp>
          <p:sp>
            <p:nvSpPr>
              <p:cNvPr id="87115"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h</a:t>
                </a:r>
              </a:p>
            </p:txBody>
          </p:sp>
          <p:sp>
            <p:nvSpPr>
              <p:cNvPr id="87116" name="AutoShape 85"/>
              <p:cNvSpPr>
                <a:spLocks noChangeArrowheads="1"/>
              </p:cNvSpPr>
              <p:nvPr/>
            </p:nvSpPr>
            <p:spPr bwMode="auto">
              <a:xfrm>
                <a:off x="1584" y="62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a</a:t>
                </a:r>
              </a:p>
            </p:txBody>
          </p:sp>
          <p:sp>
            <p:nvSpPr>
              <p:cNvPr id="87117"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f</a:t>
                </a:r>
              </a:p>
            </p:txBody>
          </p:sp>
          <p:sp>
            <p:nvSpPr>
              <p:cNvPr id="87118"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r</a:t>
                </a:r>
              </a:p>
            </p:txBody>
          </p:sp>
          <p:cxnSp>
            <p:nvCxnSpPr>
              <p:cNvPr id="87119" name="AutoShape 88"/>
              <p:cNvCxnSpPr>
                <a:cxnSpLocks noChangeShapeType="1"/>
                <a:stCxn id="87107" idx="5"/>
                <a:endCxn id="87111" idx="2"/>
              </p:cNvCxnSpPr>
              <p:nvPr/>
            </p:nvCxnSpPr>
            <p:spPr bwMode="auto">
              <a:xfrm>
                <a:off x="746" y="2618"/>
                <a:ext cx="454" cy="3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0" name="AutoShape 89"/>
              <p:cNvCxnSpPr>
                <a:cxnSpLocks noChangeShapeType="1"/>
                <a:stCxn id="87111" idx="5"/>
                <a:endCxn id="87112" idx="2"/>
              </p:cNvCxnSpPr>
              <p:nvPr/>
            </p:nvCxnSpPr>
            <p:spPr bwMode="auto">
              <a:xfrm flipV="1">
                <a:off x="1610" y="3120"/>
                <a:ext cx="742" cy="2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1" name="AutoShape 90"/>
              <p:cNvCxnSpPr>
                <a:cxnSpLocks noChangeShapeType="1"/>
                <a:stCxn id="87115" idx="3"/>
                <a:endCxn id="87112" idx="7"/>
              </p:cNvCxnSpPr>
              <p:nvPr/>
            </p:nvCxnSpPr>
            <p:spPr bwMode="auto">
              <a:xfrm flipH="1">
                <a:off x="2762" y="2666"/>
                <a:ext cx="476" cy="2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2" name="AutoShape 91"/>
              <p:cNvCxnSpPr>
                <a:cxnSpLocks noChangeShapeType="1"/>
                <a:stCxn id="87115" idx="2"/>
                <a:endCxn id="87111" idx="6"/>
              </p:cNvCxnSpPr>
              <p:nvPr/>
            </p:nvCxnSpPr>
            <p:spPr bwMode="auto">
              <a:xfrm flipH="1">
                <a:off x="1680" y="2496"/>
                <a:ext cx="1488"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3" name="AutoShape 92"/>
              <p:cNvCxnSpPr>
                <a:cxnSpLocks noChangeShapeType="1"/>
                <a:stCxn id="87114" idx="4"/>
                <a:endCxn id="87115" idx="7"/>
              </p:cNvCxnSpPr>
              <p:nvPr/>
            </p:nvCxnSpPr>
            <p:spPr bwMode="auto">
              <a:xfrm flipH="1">
                <a:off x="3578" y="2064"/>
                <a:ext cx="214"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4" name="AutoShape 93"/>
              <p:cNvCxnSpPr>
                <a:cxnSpLocks noChangeShapeType="1"/>
                <a:stCxn id="87114" idx="5"/>
                <a:endCxn id="87118" idx="1"/>
              </p:cNvCxnSpPr>
              <p:nvPr/>
            </p:nvCxnSpPr>
            <p:spPr bwMode="auto">
              <a:xfrm>
                <a:off x="3962" y="1994"/>
                <a:ext cx="476" cy="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5" name="AutoShape 94"/>
              <p:cNvCxnSpPr>
                <a:cxnSpLocks noChangeShapeType="1"/>
                <a:stCxn id="87118" idx="0"/>
                <a:endCxn id="87117" idx="4"/>
              </p:cNvCxnSpPr>
              <p:nvPr/>
            </p:nvCxnSpPr>
            <p:spPr bwMode="auto">
              <a:xfrm flipV="1">
                <a:off x="4608" y="2352"/>
                <a:ext cx="192"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6" name="AutoShape 95"/>
              <p:cNvCxnSpPr>
                <a:cxnSpLocks noChangeShapeType="1"/>
                <a:stCxn id="87117" idx="0"/>
                <a:endCxn id="87108" idx="4"/>
              </p:cNvCxnSpPr>
              <p:nvPr/>
            </p:nvCxnSpPr>
            <p:spPr bwMode="auto">
              <a:xfrm flipV="1">
                <a:off x="4800" y="1056"/>
                <a:ext cx="144" cy="81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7" name="AutoShape 96"/>
              <p:cNvCxnSpPr>
                <a:cxnSpLocks noChangeShapeType="1"/>
                <a:stCxn id="87107" idx="7"/>
              </p:cNvCxnSpPr>
              <p:nvPr/>
            </p:nvCxnSpPr>
            <p:spPr bwMode="auto">
              <a:xfrm flipV="1">
                <a:off x="746" y="2016"/>
                <a:ext cx="98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8" name="AutoShape 97"/>
              <p:cNvCxnSpPr>
                <a:cxnSpLocks noChangeShapeType="1"/>
                <a:stCxn id="87109" idx="1"/>
                <a:endCxn id="87110" idx="5"/>
              </p:cNvCxnSpPr>
              <p:nvPr/>
            </p:nvCxnSpPr>
            <p:spPr bwMode="auto">
              <a:xfrm flipH="1" flipV="1">
                <a:off x="1130" y="1466"/>
                <a:ext cx="668" cy="3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9" name="AutoShape 98"/>
              <p:cNvCxnSpPr>
                <a:cxnSpLocks noChangeShapeType="1"/>
                <a:endCxn id="87116" idx="2"/>
              </p:cNvCxnSpPr>
              <p:nvPr/>
            </p:nvCxnSpPr>
            <p:spPr bwMode="auto">
              <a:xfrm flipV="1">
                <a:off x="1152" y="864"/>
                <a:ext cx="43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0" name="AutoShape 99"/>
              <p:cNvCxnSpPr>
                <a:cxnSpLocks noChangeShapeType="1"/>
                <a:stCxn id="87113" idx="2"/>
                <a:endCxn id="87116" idx="6"/>
              </p:cNvCxnSpPr>
              <p:nvPr/>
            </p:nvCxnSpPr>
            <p:spPr bwMode="auto">
              <a:xfrm flipH="1" flipV="1">
                <a:off x="2064" y="864"/>
                <a:ext cx="816"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1" name="AutoShape 100"/>
              <p:cNvCxnSpPr>
                <a:cxnSpLocks noChangeShapeType="1"/>
                <a:stCxn id="87109" idx="7"/>
                <a:endCxn id="87113" idx="3"/>
              </p:cNvCxnSpPr>
              <p:nvPr/>
            </p:nvCxnSpPr>
            <p:spPr bwMode="auto">
              <a:xfrm flipV="1">
                <a:off x="2138" y="1418"/>
                <a:ext cx="812" cy="4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2" name="AutoShape 101"/>
              <p:cNvCxnSpPr>
                <a:cxnSpLocks noChangeShapeType="1"/>
                <a:stCxn id="87109" idx="6"/>
                <a:endCxn id="87114" idx="2"/>
              </p:cNvCxnSpPr>
              <p:nvPr/>
            </p:nvCxnSpPr>
            <p:spPr bwMode="auto">
              <a:xfrm flipV="1">
                <a:off x="2208" y="1824"/>
                <a:ext cx="1344"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3" name="AutoShape 102"/>
              <p:cNvCxnSpPr>
                <a:cxnSpLocks noChangeShapeType="1"/>
                <a:stCxn id="87117" idx="1"/>
                <a:endCxn id="87113" idx="6"/>
              </p:cNvCxnSpPr>
              <p:nvPr/>
            </p:nvCxnSpPr>
            <p:spPr bwMode="auto">
              <a:xfrm rot="5400000" flipH="1">
                <a:off x="3648" y="960"/>
                <a:ext cx="694" cy="127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4" name="AutoShape 103"/>
              <p:cNvCxnSpPr>
                <a:cxnSpLocks noChangeShapeType="1"/>
                <a:stCxn id="87107" idx="6"/>
                <a:endCxn id="87114" idx="3"/>
              </p:cNvCxnSpPr>
              <p:nvPr/>
            </p:nvCxnSpPr>
            <p:spPr bwMode="auto">
              <a:xfrm flipV="1">
                <a:off x="816" y="1994"/>
                <a:ext cx="2806" cy="4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87106" name="AutoShape 104"/>
            <p:cNvCxnSpPr>
              <a:cxnSpLocks noChangeShapeType="1"/>
              <a:stCxn id="87112" idx="6"/>
              <a:endCxn id="87118" idx="2"/>
            </p:cNvCxnSpPr>
            <p:nvPr/>
          </p:nvCxnSpPr>
          <p:spPr bwMode="auto">
            <a:xfrm flipV="1">
              <a:off x="2966" y="3043"/>
              <a:ext cx="1323" cy="119"/>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grpSp>
      <p:sp>
        <p:nvSpPr>
          <p:cNvPr id="805993" name="Text Box 105"/>
          <p:cNvSpPr txBox="1">
            <a:spLocks noChangeArrowheads="1"/>
          </p:cNvSpPr>
          <p:nvPr/>
        </p:nvSpPr>
        <p:spPr bwMode="auto">
          <a:xfrm>
            <a:off x="3425825" y="389731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05994" name="Text Box 106"/>
          <p:cNvSpPr txBox="1">
            <a:spLocks noChangeArrowheads="1"/>
          </p:cNvSpPr>
          <p:nvPr/>
        </p:nvSpPr>
        <p:spPr bwMode="auto">
          <a:xfrm>
            <a:off x="6183313" y="382746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05995" name="Text Box 107"/>
          <p:cNvSpPr txBox="1">
            <a:spLocks noChangeArrowheads="1"/>
          </p:cNvSpPr>
          <p:nvPr/>
        </p:nvSpPr>
        <p:spPr bwMode="auto">
          <a:xfrm>
            <a:off x="7893050" y="3824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05996" name="Oval 108"/>
          <p:cNvSpPr>
            <a:spLocks noChangeArrowheads="1"/>
          </p:cNvSpPr>
          <p:nvPr/>
        </p:nvSpPr>
        <p:spPr bwMode="auto">
          <a:xfrm>
            <a:off x="7529513" y="3897313"/>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5997" name="Oval 109"/>
          <p:cNvSpPr>
            <a:spLocks noChangeArrowheads="1"/>
          </p:cNvSpPr>
          <p:nvPr/>
        </p:nvSpPr>
        <p:spPr bwMode="auto">
          <a:xfrm>
            <a:off x="7546975" y="44100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98" name="Text Box 110"/>
          <p:cNvSpPr txBox="1">
            <a:spLocks noChangeArrowheads="1"/>
          </p:cNvSpPr>
          <p:nvPr/>
        </p:nvSpPr>
        <p:spPr bwMode="auto">
          <a:xfrm>
            <a:off x="7918450" y="4332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16</a:t>
            </a:r>
          </a:p>
        </p:txBody>
      </p:sp>
      <p:sp>
        <p:nvSpPr>
          <p:cNvPr id="805999" name="Oval 111"/>
          <p:cNvSpPr>
            <a:spLocks noChangeArrowheads="1"/>
          </p:cNvSpPr>
          <p:nvPr/>
        </p:nvSpPr>
        <p:spPr bwMode="auto">
          <a:xfrm>
            <a:off x="2435225" y="44275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0" name="Oval 112"/>
          <p:cNvSpPr>
            <a:spLocks noChangeArrowheads="1"/>
          </p:cNvSpPr>
          <p:nvPr/>
        </p:nvSpPr>
        <p:spPr bwMode="auto">
          <a:xfrm>
            <a:off x="3119438" y="44259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1" name="Oval 113"/>
          <p:cNvSpPr>
            <a:spLocks noChangeArrowheads="1"/>
          </p:cNvSpPr>
          <p:nvPr/>
        </p:nvSpPr>
        <p:spPr bwMode="auto">
          <a:xfrm>
            <a:off x="3948113" y="441801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2" name="Text Box 114"/>
          <p:cNvSpPr txBox="1">
            <a:spLocks noChangeArrowheads="1"/>
          </p:cNvSpPr>
          <p:nvPr/>
        </p:nvSpPr>
        <p:spPr bwMode="auto">
          <a:xfrm>
            <a:off x="2724150" y="4383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4</a:t>
            </a:r>
          </a:p>
        </p:txBody>
      </p:sp>
      <p:sp>
        <p:nvSpPr>
          <p:cNvPr id="806003" name="Text Box 115"/>
          <p:cNvSpPr txBox="1">
            <a:spLocks noChangeArrowheads="1"/>
          </p:cNvSpPr>
          <p:nvPr/>
        </p:nvSpPr>
        <p:spPr bwMode="auto">
          <a:xfrm>
            <a:off x="3313113" y="45354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04" name="Text Box 116"/>
          <p:cNvSpPr txBox="1">
            <a:spLocks noChangeArrowheads="1"/>
          </p:cNvSpPr>
          <p:nvPr/>
        </p:nvSpPr>
        <p:spPr bwMode="auto">
          <a:xfrm>
            <a:off x="424338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5</a:t>
            </a:r>
          </a:p>
        </p:txBody>
      </p:sp>
      <p:sp>
        <p:nvSpPr>
          <p:cNvPr id="806005" name="Oval 117"/>
          <p:cNvSpPr>
            <a:spLocks noChangeArrowheads="1"/>
          </p:cNvSpPr>
          <p:nvPr/>
        </p:nvSpPr>
        <p:spPr bwMode="auto">
          <a:xfrm>
            <a:off x="2992438" y="39497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6" name="Oval 118"/>
          <p:cNvSpPr>
            <a:spLocks noChangeArrowheads="1"/>
          </p:cNvSpPr>
          <p:nvPr/>
        </p:nvSpPr>
        <p:spPr bwMode="auto">
          <a:xfrm>
            <a:off x="2435225" y="4427538"/>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7" name="Oval 119"/>
          <p:cNvSpPr>
            <a:spLocks noChangeArrowheads="1"/>
          </p:cNvSpPr>
          <p:nvPr/>
        </p:nvSpPr>
        <p:spPr bwMode="auto">
          <a:xfrm>
            <a:off x="2416175" y="4973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8" name="Oval 120"/>
          <p:cNvSpPr>
            <a:spLocks noChangeArrowheads="1"/>
          </p:cNvSpPr>
          <p:nvPr/>
        </p:nvSpPr>
        <p:spPr bwMode="auto">
          <a:xfrm>
            <a:off x="2417763" y="4973638"/>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9" name="Oval 121"/>
          <p:cNvSpPr>
            <a:spLocks noChangeArrowheads="1"/>
          </p:cNvSpPr>
          <p:nvPr/>
        </p:nvSpPr>
        <p:spPr bwMode="auto">
          <a:xfrm>
            <a:off x="3946525" y="4419600"/>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0" name="Oval 122"/>
          <p:cNvSpPr>
            <a:spLocks noChangeArrowheads="1"/>
          </p:cNvSpPr>
          <p:nvPr/>
        </p:nvSpPr>
        <p:spPr bwMode="auto">
          <a:xfrm>
            <a:off x="3595688" y="49466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1" name="Oval 123"/>
          <p:cNvSpPr>
            <a:spLocks noChangeArrowheads="1"/>
          </p:cNvSpPr>
          <p:nvPr/>
        </p:nvSpPr>
        <p:spPr bwMode="auto">
          <a:xfrm>
            <a:off x="4271963" y="4954588"/>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2" name="Text Box 124"/>
          <p:cNvSpPr txBox="1">
            <a:spLocks noChangeArrowheads="1"/>
          </p:cNvSpPr>
          <p:nvPr/>
        </p:nvSpPr>
        <p:spPr bwMode="auto">
          <a:xfrm>
            <a:off x="4546600" y="4891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7</a:t>
            </a:r>
          </a:p>
        </p:txBody>
      </p:sp>
      <p:sp>
        <p:nvSpPr>
          <p:cNvPr id="806013" name="Text Box 125"/>
          <p:cNvSpPr txBox="1">
            <a:spLocks noChangeArrowheads="1"/>
          </p:cNvSpPr>
          <p:nvPr/>
        </p:nvSpPr>
        <p:spPr bwMode="auto">
          <a:xfrm>
            <a:off x="3844925" y="489743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13</a:t>
            </a:r>
          </a:p>
        </p:txBody>
      </p:sp>
      <p:sp>
        <p:nvSpPr>
          <p:cNvPr id="806014" name="Oval 126"/>
          <p:cNvSpPr>
            <a:spLocks noChangeArrowheads="1"/>
          </p:cNvSpPr>
          <p:nvPr/>
        </p:nvSpPr>
        <p:spPr bwMode="auto">
          <a:xfrm>
            <a:off x="4273550" y="4956175"/>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5" name="Oval 127"/>
          <p:cNvSpPr>
            <a:spLocks noChangeArrowheads="1"/>
          </p:cNvSpPr>
          <p:nvPr/>
        </p:nvSpPr>
        <p:spPr bwMode="auto">
          <a:xfrm>
            <a:off x="4270375" y="5481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6" name="Text Box 128"/>
          <p:cNvSpPr txBox="1">
            <a:spLocks noChangeArrowheads="1"/>
          </p:cNvSpPr>
          <p:nvPr/>
        </p:nvSpPr>
        <p:spPr bwMode="auto">
          <a:xfrm>
            <a:off x="4535488" y="54260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06017" name="Oval 129"/>
          <p:cNvSpPr>
            <a:spLocks noChangeArrowheads="1"/>
          </p:cNvSpPr>
          <p:nvPr/>
        </p:nvSpPr>
        <p:spPr bwMode="auto">
          <a:xfrm>
            <a:off x="4271963" y="5483225"/>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8" name="Oval 130"/>
          <p:cNvSpPr>
            <a:spLocks noChangeArrowheads="1"/>
          </p:cNvSpPr>
          <p:nvPr/>
        </p:nvSpPr>
        <p:spPr bwMode="auto">
          <a:xfrm>
            <a:off x="4533900" y="60102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9" name="Text Box 131"/>
          <p:cNvSpPr txBox="1">
            <a:spLocks noChangeArrowheads="1"/>
          </p:cNvSpPr>
          <p:nvPr/>
        </p:nvSpPr>
        <p:spPr bwMode="auto">
          <a:xfrm>
            <a:off x="4800600" y="595312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10</a:t>
            </a:r>
          </a:p>
        </p:txBody>
      </p:sp>
      <p:sp>
        <p:nvSpPr>
          <p:cNvPr id="806020" name="Text Box 132"/>
          <p:cNvSpPr txBox="1">
            <a:spLocks noChangeArrowheads="1"/>
          </p:cNvSpPr>
          <p:nvPr/>
        </p:nvSpPr>
        <p:spPr bwMode="auto">
          <a:xfrm>
            <a:off x="3640138" y="59531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1" name="Oval 133"/>
          <p:cNvSpPr>
            <a:spLocks noChangeArrowheads="1"/>
          </p:cNvSpPr>
          <p:nvPr/>
        </p:nvSpPr>
        <p:spPr bwMode="auto">
          <a:xfrm>
            <a:off x="4019550" y="599122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2" name="Oval 134"/>
          <p:cNvSpPr>
            <a:spLocks noChangeArrowheads="1"/>
          </p:cNvSpPr>
          <p:nvPr/>
        </p:nvSpPr>
        <p:spPr bwMode="auto">
          <a:xfrm>
            <a:off x="5781675" y="388461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23" name="Oval 135"/>
          <p:cNvSpPr>
            <a:spLocks noChangeArrowheads="1"/>
          </p:cNvSpPr>
          <p:nvPr/>
        </p:nvSpPr>
        <p:spPr bwMode="auto">
          <a:xfrm>
            <a:off x="6113463" y="44132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4" name="Oval 136"/>
          <p:cNvSpPr>
            <a:spLocks noChangeArrowheads="1"/>
          </p:cNvSpPr>
          <p:nvPr/>
        </p:nvSpPr>
        <p:spPr bwMode="auto">
          <a:xfrm>
            <a:off x="5411788" y="441166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5" name="Text Box 137"/>
          <p:cNvSpPr txBox="1">
            <a:spLocks noChangeArrowheads="1"/>
          </p:cNvSpPr>
          <p:nvPr/>
        </p:nvSpPr>
        <p:spPr bwMode="auto">
          <a:xfrm>
            <a:off x="564673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17</a:t>
            </a:r>
          </a:p>
        </p:txBody>
      </p:sp>
      <p:sp>
        <p:nvSpPr>
          <p:cNvPr id="806026" name="Text Box 138"/>
          <p:cNvSpPr txBox="1">
            <a:spLocks noChangeArrowheads="1"/>
          </p:cNvSpPr>
          <p:nvPr/>
        </p:nvSpPr>
        <p:spPr bwMode="auto">
          <a:xfrm>
            <a:off x="6362700" y="43449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7" name="Oval 139"/>
          <p:cNvSpPr>
            <a:spLocks noChangeArrowheads="1"/>
          </p:cNvSpPr>
          <p:nvPr/>
        </p:nvSpPr>
        <p:spPr bwMode="auto">
          <a:xfrm>
            <a:off x="4533900" y="601186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88" name="Text Box 140"/>
          <p:cNvSpPr txBox="1">
            <a:spLocks noChangeArrowheads="1"/>
          </p:cNvSpPr>
          <p:nvPr/>
        </p:nvSpPr>
        <p:spPr bwMode="auto">
          <a:xfrm>
            <a:off x="5776913" y="33813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0</a:t>
            </a:r>
          </a:p>
        </p:txBody>
      </p:sp>
      <p:sp>
        <p:nvSpPr>
          <p:cNvPr id="806029" name="Text Box 141"/>
          <p:cNvSpPr txBox="1">
            <a:spLocks noChangeArrowheads="1"/>
          </p:cNvSpPr>
          <p:nvPr/>
        </p:nvSpPr>
        <p:spPr bwMode="auto">
          <a:xfrm>
            <a:off x="2713038" y="48958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6</a:t>
            </a:r>
          </a:p>
        </p:txBody>
      </p:sp>
      <p:sp>
        <p:nvSpPr>
          <p:cNvPr id="87090" name="Text Box 142"/>
          <p:cNvSpPr txBox="1">
            <a:spLocks noChangeArrowheads="1"/>
          </p:cNvSpPr>
          <p:nvPr/>
        </p:nvSpPr>
        <p:spPr bwMode="auto">
          <a:xfrm>
            <a:off x="5800725" y="21494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7091" name="Text Box 143"/>
          <p:cNvSpPr txBox="1">
            <a:spLocks noChangeArrowheads="1"/>
          </p:cNvSpPr>
          <p:nvPr/>
        </p:nvSpPr>
        <p:spPr bwMode="auto">
          <a:xfrm>
            <a:off x="6794500" y="230346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7092" name="Text Box 144"/>
          <p:cNvSpPr txBox="1">
            <a:spLocks noChangeArrowheads="1"/>
          </p:cNvSpPr>
          <p:nvPr/>
        </p:nvSpPr>
        <p:spPr bwMode="auto">
          <a:xfrm>
            <a:off x="5651500" y="27971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3" name="Text Box 145"/>
          <p:cNvSpPr txBox="1">
            <a:spLocks noChangeArrowheads="1"/>
          </p:cNvSpPr>
          <p:nvPr/>
        </p:nvSpPr>
        <p:spPr bwMode="auto">
          <a:xfrm>
            <a:off x="6140450" y="18319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4" name="Text Box 146"/>
          <p:cNvSpPr txBox="1">
            <a:spLocks noChangeArrowheads="1"/>
          </p:cNvSpPr>
          <p:nvPr/>
        </p:nvSpPr>
        <p:spPr bwMode="auto">
          <a:xfrm>
            <a:off x="5951538" y="13938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095" name="Text Box 147"/>
          <p:cNvSpPr txBox="1">
            <a:spLocks noChangeArrowheads="1"/>
          </p:cNvSpPr>
          <p:nvPr/>
        </p:nvSpPr>
        <p:spPr bwMode="auto">
          <a:xfrm>
            <a:off x="6669088" y="181451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6" name="Text Box 148"/>
          <p:cNvSpPr txBox="1">
            <a:spLocks noChangeArrowheads="1"/>
          </p:cNvSpPr>
          <p:nvPr/>
        </p:nvSpPr>
        <p:spPr bwMode="auto">
          <a:xfrm>
            <a:off x="7599363" y="2427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7" name="Text Box 149"/>
          <p:cNvSpPr txBox="1">
            <a:spLocks noChangeArrowheads="1"/>
          </p:cNvSpPr>
          <p:nvPr/>
        </p:nvSpPr>
        <p:spPr bwMode="auto">
          <a:xfrm>
            <a:off x="7929563" y="2300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8" name="Text Box 150"/>
          <p:cNvSpPr txBox="1">
            <a:spLocks noChangeArrowheads="1"/>
          </p:cNvSpPr>
          <p:nvPr/>
        </p:nvSpPr>
        <p:spPr bwMode="auto">
          <a:xfrm>
            <a:off x="6364288" y="30257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15</a:t>
            </a:r>
          </a:p>
        </p:txBody>
      </p:sp>
      <p:sp>
        <p:nvSpPr>
          <p:cNvPr id="87099" name="Text Box 151"/>
          <p:cNvSpPr txBox="1">
            <a:spLocks noChangeArrowheads="1"/>
          </p:cNvSpPr>
          <p:nvPr/>
        </p:nvSpPr>
        <p:spPr bwMode="auto">
          <a:xfrm>
            <a:off x="8456613" y="25463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100" name="Text Box 152"/>
          <p:cNvSpPr txBox="1">
            <a:spLocks noChangeArrowheads="1"/>
          </p:cNvSpPr>
          <p:nvPr/>
        </p:nvSpPr>
        <p:spPr bwMode="auto">
          <a:xfrm>
            <a:off x="8472488" y="18954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06041" name="AutoShape 153"/>
          <p:cNvSpPr>
            <a:spLocks/>
          </p:cNvSpPr>
          <p:nvPr/>
        </p:nvSpPr>
        <p:spPr bwMode="auto">
          <a:xfrm>
            <a:off x="1068388" y="3641725"/>
            <a:ext cx="396875" cy="2986088"/>
          </a:xfrm>
          <a:prstGeom prst="leftBrace">
            <a:avLst>
              <a:gd name="adj1" fmla="val 627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42" name="Text Box 154"/>
          <p:cNvSpPr txBox="1">
            <a:spLocks noChangeArrowheads="1"/>
          </p:cNvSpPr>
          <p:nvPr/>
        </p:nvSpPr>
        <p:spPr bwMode="auto">
          <a:xfrm>
            <a:off x="73025" y="4856163"/>
            <a:ext cx="115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a:solidFill>
                  <a:srgbClr val="000000"/>
                </a:solidFill>
                <a:latin typeface="Arial" charset="0"/>
              </a:rPr>
              <a:t>Cost contours</a:t>
            </a:r>
          </a:p>
        </p:txBody>
      </p:sp>
      <p:sp>
        <p:nvSpPr>
          <p:cNvPr id="87103" name="Text Box 155"/>
          <p:cNvSpPr txBox="1">
            <a:spLocks noChangeArrowheads="1"/>
          </p:cNvSpPr>
          <p:nvPr/>
        </p:nvSpPr>
        <p:spPr bwMode="auto">
          <a:xfrm>
            <a:off x="7050088" y="200183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104" name="TextBox 155"/>
          <p:cNvSpPr txBox="1">
            <a:spLocks noChangeArrowheads="1"/>
          </p:cNvSpPr>
          <p:nvPr/>
        </p:nvSpPr>
        <p:spPr bwMode="auto">
          <a:xfrm>
            <a:off x="6269038" y="220663"/>
            <a:ext cx="2643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600" i="1" dirty="0"/>
              <a:t>Slide from Stanford CS 221 (from slide by Dan Klein (UCB) and many others)</a:t>
            </a:r>
          </a:p>
        </p:txBody>
      </p:sp>
      <p:sp>
        <p:nvSpPr>
          <p:cNvPr id="4" name="Slide Number Placeholder 3"/>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
        <p:nvSpPr>
          <p:cNvPr id="5" name="Oval 4"/>
          <p:cNvSpPr/>
          <p:nvPr/>
        </p:nvSpPr>
        <p:spPr bwMode="auto">
          <a:xfrm>
            <a:off x="8355090" y="142225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160" name="Oval 159"/>
          <p:cNvSpPr/>
          <p:nvPr/>
        </p:nvSpPr>
        <p:spPr bwMode="auto">
          <a:xfrm>
            <a:off x="5458277" y="245633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60679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Complexity of UCS</a:t>
            </a:r>
          </a:p>
        </p:txBody>
      </p:sp>
      <p:sp>
        <p:nvSpPr>
          <p:cNvPr id="7" name="Content Placeholder 6"/>
          <p:cNvSpPr>
            <a:spLocks noGrp="1"/>
          </p:cNvSpPr>
          <p:nvPr>
            <p:ph idx="1"/>
          </p:nvPr>
        </p:nvSpPr>
        <p:spPr>
          <a:xfrm>
            <a:off x="685800" y="1295400"/>
            <a:ext cx="8077200" cy="4572000"/>
          </a:xfrm>
        </p:spPr>
        <p:txBody>
          <a:bodyPr/>
          <a:lstStyle/>
          <a:p>
            <a:r>
              <a:rPr lang="en-US" dirty="0"/>
              <a:t>Complete!</a:t>
            </a:r>
          </a:p>
          <a:p>
            <a:r>
              <a:rPr lang="en-US" dirty="0"/>
              <a:t>Optimal!</a:t>
            </a:r>
          </a:p>
          <a:p>
            <a:pPr lvl="1"/>
            <a:r>
              <a:rPr lang="en-US" dirty="0"/>
              <a:t>if the cost of each step exceeds some positive bound ε. </a:t>
            </a:r>
          </a:p>
          <a:p>
            <a:pPr marL="400050"/>
            <a:r>
              <a:rPr lang="en-US" dirty="0"/>
              <a:t>Time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00050"/>
            <a:r>
              <a:rPr lang="en-US" dirty="0"/>
              <a:t>Space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57200" lvl="1" indent="0">
              <a:buNone/>
            </a:pPr>
            <a:r>
              <a:rPr lang="en-US" sz="2400" i="1" dirty="0"/>
              <a:t>where C* is the cost of an optimal solution, and</a:t>
            </a:r>
            <a:r>
              <a:rPr lang="en-US" sz="2400" dirty="0"/>
              <a:t> ε is min(</a:t>
            </a:r>
            <a:r>
              <a:rPr lang="en-US" sz="2400" i="1" dirty="0"/>
              <a:t>C(</a:t>
            </a:r>
            <a:r>
              <a:rPr lang="en-US" sz="2400" i="1" dirty="0" err="1"/>
              <a:t>i,j</a:t>
            </a:r>
            <a:r>
              <a:rPr lang="en-US" sz="2400" i="1" dirty="0"/>
              <a:t>))</a:t>
            </a:r>
          </a:p>
          <a:p>
            <a:pPr marL="457200" lvl="1" indent="0">
              <a:buNone/>
            </a:pPr>
            <a:r>
              <a:rPr lang="en-US" sz="2400" dirty="0"/>
              <a:t>(if all step costs are equal, this becomes </a:t>
            </a:r>
            <a:r>
              <a:rPr lang="en-US" sz="2400" i="1" dirty="0"/>
              <a:t>O(b</a:t>
            </a:r>
            <a:r>
              <a:rPr lang="en-US" sz="2400" i="1" baseline="30000" dirty="0"/>
              <a:t>d+1</a:t>
            </a:r>
            <a:r>
              <a:rPr lang="en-US" sz="2400" i="1" dirty="0"/>
              <a:t>)</a:t>
            </a:r>
          </a:p>
          <a:p>
            <a:pPr marL="457200" lvl="1" indent="0">
              <a:buNone/>
            </a:pPr>
            <a:endParaRPr lang="en-US" sz="2400" i="1" dirty="0"/>
          </a:p>
          <a:p>
            <a:pPr marL="457200" lvl="1" indent="0">
              <a:buNone/>
            </a:pPr>
            <a:endParaRPr lang="en-US" sz="2400" i="1" dirty="0"/>
          </a:p>
          <a:p>
            <a:pPr marL="57150" indent="0">
              <a:buNone/>
            </a:pPr>
            <a:r>
              <a:rPr lang="en-US" sz="2600" dirty="0"/>
              <a:t>NOTE: </a:t>
            </a:r>
            <a:r>
              <a:rPr lang="en-US" sz="2600" dirty="0" err="1"/>
              <a:t>Dijkstra’s</a:t>
            </a:r>
            <a:r>
              <a:rPr lang="en-US" sz="2600" dirty="0"/>
              <a:t> algorithm just UCS without goal</a:t>
            </a:r>
            <a:endParaRPr lang="en-US" sz="2600" i="1" dirty="0"/>
          </a:p>
          <a:p>
            <a:pPr marL="457200" lvl="1" indent="0">
              <a:buNone/>
            </a:pPr>
            <a:endParaRPr lang="en-US" sz="2400"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2392BE26-AAFB-46F0-92E6-5E8BB6ABBD42}" type="slidenum">
              <a:rPr lang="en-US" altLang="en-US" smtClean="0"/>
              <a:pPr>
                <a:defRPr/>
              </a:pPr>
              <a:t>18</a:t>
            </a:fld>
            <a:endParaRPr lang="en-US" altLang="en-US"/>
          </a:p>
        </p:txBody>
      </p:sp>
    </p:spTree>
    <p:extLst>
      <p:ext uri="{BB962C8B-B14F-4D97-AF65-F5344CB8AC3E}">
        <p14:creationId xmlns:p14="http://schemas.microsoft.com/office/powerpoint/2010/main" val="355130243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2018</a:t>
            </a:r>
            <a:endParaRPr lang="en-US" altLang="en-US" sz="1400" dirty="0"/>
          </a:p>
        </p:txBody>
      </p:sp>
      <p:sp>
        <p:nvSpPr>
          <p:cNvPr id="88068" name="Rectangle 2"/>
          <p:cNvSpPr>
            <a:spLocks noGrp="1" noChangeArrowheads="1"/>
          </p:cNvSpPr>
          <p:nvPr>
            <p:ph type="title"/>
          </p:nvPr>
        </p:nvSpPr>
        <p:spPr/>
        <p:txBody>
          <a:bodyPr/>
          <a:lstStyle/>
          <a:p>
            <a:r>
              <a:rPr lang="en-US"/>
              <a:t>Summary of algorithms (for notes)</a:t>
            </a:r>
          </a:p>
        </p:txBody>
      </p:sp>
      <p:graphicFrame>
        <p:nvGraphicFramePr>
          <p:cNvPr id="148483" name="Group 3"/>
          <p:cNvGraphicFramePr>
            <a:graphicFrameLocks noGrp="1"/>
          </p:cNvGraphicFramePr>
          <p:nvPr>
            <p:ph type="tbl" idx="1"/>
            <p:extLst>
              <p:ext uri="{D42A27DB-BD31-4B8C-83A1-F6EECF244321}">
                <p14:modId xmlns:p14="http://schemas.microsoft.com/office/powerpoint/2010/main" val="2512626794"/>
              </p:ext>
            </p:extLst>
          </p:nvPr>
        </p:nvGraphicFramePr>
        <p:xfrm>
          <a:off x="581025" y="1389063"/>
          <a:ext cx="7981950" cy="3238500"/>
        </p:xfrm>
        <a:graphic>
          <a:graphicData uri="http://schemas.openxmlformats.org/drawingml/2006/table">
            <a:tbl>
              <a:tblPr/>
              <a:tblGrid>
                <a:gridCol w="1139825">
                  <a:extLst>
                    <a:ext uri="{9D8B030D-6E8A-4147-A177-3AD203B41FA5}">
                      <a16:colId xmlns="" xmlns:a16="http://schemas.microsoft.com/office/drawing/2014/main" val="20000"/>
                    </a:ext>
                  </a:extLst>
                </a:gridCol>
                <a:gridCol w="1090613">
                  <a:extLst>
                    <a:ext uri="{9D8B030D-6E8A-4147-A177-3AD203B41FA5}">
                      <a16:colId xmlns="" xmlns:a16="http://schemas.microsoft.com/office/drawing/2014/main" val="20001"/>
                    </a:ext>
                  </a:extLst>
                </a:gridCol>
                <a:gridCol w="1128712">
                  <a:extLst>
                    <a:ext uri="{9D8B030D-6E8A-4147-A177-3AD203B41FA5}">
                      <a16:colId xmlns="" xmlns:a16="http://schemas.microsoft.com/office/drawing/2014/main" val="20002"/>
                    </a:ext>
                  </a:extLst>
                </a:gridCol>
                <a:gridCol w="974725">
                  <a:extLst>
                    <a:ext uri="{9D8B030D-6E8A-4147-A177-3AD203B41FA5}">
                      <a16:colId xmlns="" xmlns:a16="http://schemas.microsoft.com/office/drawing/2014/main" val="20003"/>
                    </a:ext>
                  </a:extLst>
                </a:gridCol>
                <a:gridCol w="1066800">
                  <a:extLst>
                    <a:ext uri="{9D8B030D-6E8A-4147-A177-3AD203B41FA5}">
                      <a16:colId xmlns="" xmlns:a16="http://schemas.microsoft.com/office/drawing/2014/main" val="20004"/>
                    </a:ext>
                  </a:extLst>
                </a:gridCol>
                <a:gridCol w="1189038">
                  <a:extLst>
                    <a:ext uri="{9D8B030D-6E8A-4147-A177-3AD203B41FA5}">
                      <a16:colId xmlns="" xmlns:a16="http://schemas.microsoft.com/office/drawing/2014/main" val="20005"/>
                    </a:ext>
                  </a:extLst>
                </a:gridCol>
                <a:gridCol w="1392237">
                  <a:extLst>
                    <a:ext uri="{9D8B030D-6E8A-4147-A177-3AD203B41FA5}">
                      <a16:colId xmlns="" xmlns:a16="http://schemas.microsoft.com/office/drawing/2014/main" val="20006"/>
                    </a:ext>
                  </a:extLst>
                </a:gridCol>
              </a:tblGrid>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Criterion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Uniform-cost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Bidirectional search</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 xmlns:a16="http://schemas.microsoft.com/office/drawing/2014/main" val="10000"/>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extLst>
                  <a:ext uri="{0D108BD9-81ED-4DB2-BD59-A6C34878D82A}">
                    <a16:rowId xmlns="" xmlns:a16="http://schemas.microsoft.com/office/drawing/2014/main" val="10001"/>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 xmlns:a16="http://schemas.microsoft.com/office/drawing/2014/main" val="10002"/>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bm</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bl</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bd</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 xmlns:a16="http://schemas.microsoft.com/office/drawing/2014/main" val="10003"/>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Optimal?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 xmlns:a16="http://schemas.microsoft.com/office/drawing/2014/main" val="10004"/>
                  </a:ext>
                </a:extLst>
              </a:tr>
            </a:tbl>
          </a:graphicData>
        </a:graphic>
      </p:graphicFrame>
      <p:sp>
        <p:nvSpPr>
          <p:cNvPr id="88111"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88112"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7" name="Rectangle 3"/>
          <p:cNvSpPr txBox="1">
            <a:spLocks noChangeArrowheads="1"/>
          </p:cNvSpPr>
          <p:nvPr/>
        </p:nvSpPr>
        <p:spPr bwMode="auto">
          <a:xfrm>
            <a:off x="586048" y="5336337"/>
            <a:ext cx="7772400" cy="51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lvl="1">
              <a:lnSpc>
                <a:spcPct val="90000"/>
              </a:lnSpc>
            </a:pPr>
            <a:endParaRPr lang="en-US" i="1" kern="0" dirty="0"/>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19</a:t>
            </a:fld>
            <a:endParaRPr lang="en-US" altLang="en-US"/>
          </a:p>
        </p:txBody>
      </p:sp>
      <p:sp>
        <p:nvSpPr>
          <p:cNvPr id="3" name="TextBox 2"/>
          <p:cNvSpPr txBox="1"/>
          <p:nvPr/>
        </p:nvSpPr>
        <p:spPr bwMode="auto">
          <a:xfrm>
            <a:off x="1371753" y="5107737"/>
            <a:ext cx="63576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pPr algn="ctr"/>
            <a:r>
              <a:rPr lang="en-US" sz="2800" b="1" i="1" dirty="0">
                <a:latin typeface="+mj-lt"/>
              </a:rPr>
              <a:t>Assumes b is finite</a:t>
            </a:r>
          </a:p>
        </p:txBody>
      </p:sp>
    </p:spTree>
    <p:extLst>
      <p:ext uri="{BB962C8B-B14F-4D97-AF65-F5344CB8AC3E}">
        <p14:creationId xmlns:p14="http://schemas.microsoft.com/office/powerpoint/2010/main" val="22736590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due tonight</a:t>
            </a:r>
            <a:endParaRPr lang="en-US" dirty="0"/>
          </a:p>
        </p:txBody>
      </p:sp>
      <p:sp>
        <p:nvSpPr>
          <p:cNvPr id="3" name="Content Placeholder 2"/>
          <p:cNvSpPr>
            <a:spLocks noGrp="1"/>
          </p:cNvSpPr>
          <p:nvPr>
            <p:ph idx="1"/>
          </p:nvPr>
        </p:nvSpPr>
        <p:spPr/>
        <p:txBody>
          <a:bodyPr/>
          <a:lstStyle/>
          <a:p>
            <a:r>
              <a:rPr lang="en-US" dirty="0" smtClean="0"/>
              <a:t>HW1 is due tonight before 11:59pm.</a:t>
            </a:r>
          </a:p>
          <a:p>
            <a:r>
              <a:rPr lang="en-US" dirty="0" smtClean="0"/>
              <a:t>Please submit early. 1 second late = 1 late day.  </a:t>
            </a:r>
          </a:p>
          <a:p>
            <a:r>
              <a:rPr lang="en-US" dirty="0" smtClean="0"/>
              <a:t>Verify by this afternoon that you have a </a:t>
            </a:r>
            <a:r>
              <a:rPr lang="en-US" dirty="0" err="1" smtClean="0"/>
              <a:t>Gradescope</a:t>
            </a:r>
            <a:r>
              <a:rPr lang="en-US" dirty="0" smtClean="0"/>
              <a:t> account for the class.  Private post on Piazza if you don’t.</a:t>
            </a:r>
          </a:p>
          <a:p>
            <a:endParaRPr lang="en-US" dirty="0"/>
          </a:p>
          <a:p>
            <a:r>
              <a:rPr lang="en-US" dirty="0" smtClean="0"/>
              <a:t>HW2 has been released.  It is due in 1 week.  It is on </a:t>
            </a:r>
            <a:r>
              <a:rPr lang="en-US" dirty="0"/>
              <a:t> </a:t>
            </a:r>
            <a:r>
              <a:rPr lang="en-US" dirty="0" smtClean="0"/>
              <a:t>Uninformed Search.  Start early.</a:t>
            </a:r>
          </a:p>
          <a:p>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a:t>
            </a:fld>
            <a:endParaRPr lang="en-US" altLang="en-US"/>
          </a:p>
        </p:txBody>
      </p:sp>
    </p:spTree>
    <p:extLst>
      <p:ext uri="{BB962C8B-B14F-4D97-AF65-F5344CB8AC3E}">
        <p14:creationId xmlns:p14="http://schemas.microsoft.com/office/powerpoint/2010/main" val="185666299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sz="2800" i="1" dirty="0">
                <a:solidFill>
                  <a:srgbClr val="FF0000"/>
                </a:solidFill>
              </a:rPr>
              <a:t>Introduction to Informed search</a:t>
            </a:r>
          </a:p>
          <a:p>
            <a:pPr lvl="1">
              <a:lnSpc>
                <a:spcPct val="80000"/>
              </a:lnSpc>
              <a:spcAft>
                <a:spcPts val="600"/>
              </a:spcAft>
            </a:pPr>
            <a:r>
              <a:rPr lang="en-US" dirty="0"/>
              <a:t>Heuristics</a:t>
            </a:r>
          </a:p>
          <a:p>
            <a:pPr>
              <a:lnSpc>
                <a:spcPct val="80000"/>
              </a:lnSpc>
              <a:spcAft>
                <a:spcPts val="600"/>
              </a:spcAft>
            </a:pPr>
            <a:r>
              <a:rPr lang="en-US" dirty="0"/>
              <a:t>1</a:t>
            </a:r>
            <a:r>
              <a:rPr lang="en-US" baseline="30000" dirty="0"/>
              <a:t>st</a:t>
            </a:r>
            <a:r>
              <a:rPr lang="en-US" dirty="0"/>
              <a:t> attempt: Greedy Best-first search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spTree>
    <p:extLst>
      <p:ext uri="{BB962C8B-B14F-4D97-AF65-F5344CB8AC3E}">
        <p14:creationId xmlns:p14="http://schemas.microsoft.com/office/powerpoint/2010/main" val="208762116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4987" y="411479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a:ea typeface="굴림" charset="-127"/>
              </a:rPr>
              <a:t>Is Uniform Cost Search the best we can do? </a:t>
            </a:r>
            <a:r>
              <a:rPr lang="en-US" altLang="ko-KR" sz="2400" i="1">
                <a:ea typeface="굴림" charset="-127"/>
              </a:rPr>
              <a:t>Consider finding a route from Bucharest to Arad.. </a:t>
            </a:r>
            <a:r>
              <a:rPr lang="en-US" sz="2400" i="1"/>
              <a:t/>
            </a:r>
            <a:br>
              <a:rPr lang="en-US" sz="2400" i="1"/>
            </a:br>
            <a:endParaRPr lang="en-US" sz="2400" i="1"/>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Tree>
    <p:extLst>
      <p:ext uri="{BB962C8B-B14F-4D97-AF65-F5344CB8AC3E}">
        <p14:creationId xmlns:p14="http://schemas.microsoft.com/office/powerpoint/2010/main" val="417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77519"/>
                                        </p:tgtEl>
                                        <p:attrNameLst>
                                          <p:attrName>style.visibility</p:attrName>
                                        </p:attrNameLst>
                                      </p:cBhvr>
                                      <p:to>
                                        <p:strVal val="visible"/>
                                      </p:to>
                                    </p:set>
                                    <p:anim calcmode="lin" valueType="num">
                                      <p:cBhvr>
                                        <p:cTn id="7" dur="2000" fill="hold"/>
                                        <p:tgtEl>
                                          <p:spTgt spid="277519"/>
                                        </p:tgtEl>
                                        <p:attrNameLst>
                                          <p:attrName>ppt_w</p:attrName>
                                        </p:attrNameLst>
                                      </p:cBhvr>
                                      <p:tavLst>
                                        <p:tav tm="0">
                                          <p:val>
                                            <p:strVal val="#ppt_w+.3"/>
                                          </p:val>
                                        </p:tav>
                                        <p:tav tm="100000">
                                          <p:val>
                                            <p:strVal val="#ppt_w"/>
                                          </p:val>
                                        </p:tav>
                                      </p:tavLst>
                                    </p:anim>
                                    <p:anim calcmode="lin" valueType="num">
                                      <p:cBhvr>
                                        <p:cTn id="8" dur="2000" fill="hold"/>
                                        <p:tgtEl>
                                          <p:spTgt spid="277519"/>
                                        </p:tgtEl>
                                        <p:attrNameLst>
                                          <p:attrName>ppt_h</p:attrName>
                                        </p:attrNameLst>
                                      </p:cBhvr>
                                      <p:tavLst>
                                        <p:tav tm="0">
                                          <p:val>
                                            <p:strVal val="#ppt_h"/>
                                          </p:val>
                                        </p:tav>
                                        <p:tav tm="100000">
                                          <p:val>
                                            <p:strVal val="#ppt_h"/>
                                          </p:val>
                                        </p:tav>
                                      </p:tavLst>
                                    </p:anim>
                                    <p:animEffect transition="in" filter="fade">
                                      <p:cBhvr>
                                        <p:cTn id="9" dur="2000"/>
                                        <p:tgtEl>
                                          <p:spTgt spid="27751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77518"/>
                                        </p:tgtEl>
                                        <p:attrNameLst>
                                          <p:attrName>style.visibility</p:attrName>
                                        </p:attrNameLst>
                                      </p:cBhvr>
                                      <p:to>
                                        <p:strVal val="visible"/>
                                      </p:to>
                                    </p:set>
                                    <p:anim calcmode="lin" valueType="num">
                                      <p:cBhvr>
                                        <p:cTn id="14" dur="2000" fill="hold"/>
                                        <p:tgtEl>
                                          <p:spTgt spid="277518"/>
                                        </p:tgtEl>
                                        <p:attrNameLst>
                                          <p:attrName>ppt_w</p:attrName>
                                        </p:attrNameLst>
                                      </p:cBhvr>
                                      <p:tavLst>
                                        <p:tav tm="0">
                                          <p:val>
                                            <p:strVal val="#ppt_w+.3"/>
                                          </p:val>
                                        </p:tav>
                                        <p:tav tm="100000">
                                          <p:val>
                                            <p:strVal val="#ppt_w"/>
                                          </p:val>
                                        </p:tav>
                                      </p:tavLst>
                                    </p:anim>
                                    <p:anim calcmode="lin" valueType="num">
                                      <p:cBhvr>
                                        <p:cTn id="15" dur="2000" fill="hold"/>
                                        <p:tgtEl>
                                          <p:spTgt spid="277518"/>
                                        </p:tgtEl>
                                        <p:attrNameLst>
                                          <p:attrName>ppt_h</p:attrName>
                                        </p:attrNameLst>
                                      </p:cBhvr>
                                      <p:tavLst>
                                        <p:tav tm="0">
                                          <p:val>
                                            <p:strVal val="#ppt_h"/>
                                          </p:val>
                                        </p:tav>
                                        <p:tav tm="100000">
                                          <p:val>
                                            <p:strVal val="#ppt_h"/>
                                          </p:val>
                                        </p:tav>
                                      </p:tavLst>
                                    </p:anim>
                                    <p:animEffect transition="in" filter="fade">
                                      <p:cBhvr>
                                        <p:cTn id="16" dur="2000"/>
                                        <p:tgtEl>
                                          <p:spTgt spid="2775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277517"/>
                                        </p:tgtEl>
                                        <p:attrNameLst>
                                          <p:attrName>style.visibility</p:attrName>
                                        </p:attrNameLst>
                                      </p:cBhvr>
                                      <p:to>
                                        <p:strVal val="visible"/>
                                      </p:to>
                                    </p:set>
                                    <p:anim calcmode="lin" valueType="num">
                                      <p:cBhvr>
                                        <p:cTn id="29" dur="2000" fill="hold"/>
                                        <p:tgtEl>
                                          <p:spTgt spid="277517"/>
                                        </p:tgtEl>
                                        <p:attrNameLst>
                                          <p:attrName>ppt_w</p:attrName>
                                        </p:attrNameLst>
                                      </p:cBhvr>
                                      <p:tavLst>
                                        <p:tav tm="0">
                                          <p:val>
                                            <p:strVal val="#ppt_w+.3"/>
                                          </p:val>
                                        </p:tav>
                                        <p:tav tm="100000">
                                          <p:val>
                                            <p:strVal val="#ppt_w"/>
                                          </p:val>
                                        </p:tav>
                                      </p:tavLst>
                                    </p:anim>
                                    <p:anim calcmode="lin" valueType="num">
                                      <p:cBhvr>
                                        <p:cTn id="30" dur="2000" fill="hold"/>
                                        <p:tgtEl>
                                          <p:spTgt spid="277517"/>
                                        </p:tgtEl>
                                        <p:attrNameLst>
                                          <p:attrName>ppt_h</p:attrName>
                                        </p:attrNameLst>
                                      </p:cBhvr>
                                      <p:tavLst>
                                        <p:tav tm="0">
                                          <p:val>
                                            <p:strVal val="#ppt_h"/>
                                          </p:val>
                                        </p:tav>
                                        <p:tav tm="100000">
                                          <p:val>
                                            <p:strVal val="#ppt_h"/>
                                          </p:val>
                                        </p:tav>
                                      </p:tavLst>
                                    </p:anim>
                                    <p:animEffect transition="in" filter="fade">
                                      <p:cBhvr>
                                        <p:cTn id="31" dur="2000"/>
                                        <p:tgtEl>
                                          <p:spTgt spid="277517"/>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 calcmode="lin" valueType="num">
                                      <p:cBhvr>
                                        <p:cTn id="36" dur="2000" fill="hold"/>
                                        <p:tgtEl>
                                          <p:spTgt spid="277516"/>
                                        </p:tgtEl>
                                        <p:attrNameLst>
                                          <p:attrName>ppt_w</p:attrName>
                                        </p:attrNameLst>
                                      </p:cBhvr>
                                      <p:tavLst>
                                        <p:tav tm="0">
                                          <p:val>
                                            <p:strVal val="#ppt_w+.3"/>
                                          </p:val>
                                        </p:tav>
                                        <p:tav tm="100000">
                                          <p:val>
                                            <p:strVal val="#ppt_w"/>
                                          </p:val>
                                        </p:tav>
                                      </p:tavLst>
                                    </p:anim>
                                    <p:anim calcmode="lin" valueType="num">
                                      <p:cBhvr>
                                        <p:cTn id="37" dur="2000" fill="hold"/>
                                        <p:tgtEl>
                                          <p:spTgt spid="277516"/>
                                        </p:tgtEl>
                                        <p:attrNameLst>
                                          <p:attrName>ppt_h</p:attrName>
                                        </p:attrNameLst>
                                      </p:cBhvr>
                                      <p:tavLst>
                                        <p:tav tm="0">
                                          <p:val>
                                            <p:strVal val="#ppt_h"/>
                                          </p:val>
                                        </p:tav>
                                        <p:tav tm="100000">
                                          <p:val>
                                            <p:strVal val="#ppt_h"/>
                                          </p:val>
                                        </p:tav>
                                      </p:tavLst>
                                    </p:anim>
                                    <p:animEffect transition="in" filter="fade">
                                      <p:cBhvr>
                                        <p:cTn id="38" dur="2000"/>
                                        <p:tgtEl>
                                          <p:spTgt spid="277516"/>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7521"/>
                                        </p:tgtEl>
                                        <p:attrNameLst>
                                          <p:attrName>style.visibility</p:attrName>
                                        </p:attrNameLst>
                                      </p:cBhvr>
                                      <p:to>
                                        <p:strVal val="visible"/>
                                      </p:to>
                                    </p:set>
                                    <p:anim calcmode="lin" valueType="num">
                                      <p:cBhvr>
                                        <p:cTn id="43" dur="2000" fill="hold"/>
                                        <p:tgtEl>
                                          <p:spTgt spid="277521"/>
                                        </p:tgtEl>
                                        <p:attrNameLst>
                                          <p:attrName>ppt_w</p:attrName>
                                        </p:attrNameLst>
                                      </p:cBhvr>
                                      <p:tavLst>
                                        <p:tav tm="0">
                                          <p:val>
                                            <p:strVal val="#ppt_w+.3"/>
                                          </p:val>
                                        </p:tav>
                                        <p:tav tm="100000">
                                          <p:val>
                                            <p:strVal val="#ppt_w"/>
                                          </p:val>
                                        </p:tav>
                                      </p:tavLst>
                                    </p:anim>
                                    <p:anim calcmode="lin" valueType="num">
                                      <p:cBhvr>
                                        <p:cTn id="44" dur="2000" fill="hold"/>
                                        <p:tgtEl>
                                          <p:spTgt spid="277521"/>
                                        </p:tgtEl>
                                        <p:attrNameLst>
                                          <p:attrName>ppt_h</p:attrName>
                                        </p:attrNameLst>
                                      </p:cBhvr>
                                      <p:tavLst>
                                        <p:tav tm="0">
                                          <p:val>
                                            <p:strVal val="#ppt_h"/>
                                          </p:val>
                                        </p:tav>
                                        <p:tav tm="100000">
                                          <p:val>
                                            <p:strVal val="#ppt_h"/>
                                          </p:val>
                                        </p:tav>
                                      </p:tavLst>
                                    </p:anim>
                                    <p:animEffect transition="in" filter="fade">
                                      <p:cBhvr>
                                        <p:cTn id="45" dur="2000"/>
                                        <p:tgtEl>
                                          <p:spTgt spid="2775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0" presetClass="entr" presetSubtype="0" decel="100000" fill="hold" grpId="0" nodeType="clickEffect">
                                  <p:stCondLst>
                                    <p:cond delay="0"/>
                                  </p:stCondLst>
                                  <p:childTnLst>
                                    <p:set>
                                      <p:cBhvr>
                                        <p:cTn id="57" dur="1" fill="hold">
                                          <p:stCondLst>
                                            <p:cond delay="0"/>
                                          </p:stCondLst>
                                        </p:cTn>
                                        <p:tgtEl>
                                          <p:spTgt spid="277524"/>
                                        </p:tgtEl>
                                        <p:attrNameLst>
                                          <p:attrName>style.visibility</p:attrName>
                                        </p:attrNameLst>
                                      </p:cBhvr>
                                      <p:to>
                                        <p:strVal val="visible"/>
                                      </p:to>
                                    </p:set>
                                    <p:anim calcmode="lin" valueType="num">
                                      <p:cBhvr>
                                        <p:cTn id="58" dur="2000" fill="hold"/>
                                        <p:tgtEl>
                                          <p:spTgt spid="277524"/>
                                        </p:tgtEl>
                                        <p:attrNameLst>
                                          <p:attrName>ppt_w</p:attrName>
                                        </p:attrNameLst>
                                      </p:cBhvr>
                                      <p:tavLst>
                                        <p:tav tm="0">
                                          <p:val>
                                            <p:strVal val="#ppt_w+.3"/>
                                          </p:val>
                                        </p:tav>
                                        <p:tav tm="100000">
                                          <p:val>
                                            <p:strVal val="#ppt_w"/>
                                          </p:val>
                                        </p:tav>
                                      </p:tavLst>
                                    </p:anim>
                                    <p:anim calcmode="lin" valueType="num">
                                      <p:cBhvr>
                                        <p:cTn id="59" dur="2000" fill="hold"/>
                                        <p:tgtEl>
                                          <p:spTgt spid="277524"/>
                                        </p:tgtEl>
                                        <p:attrNameLst>
                                          <p:attrName>ppt_h</p:attrName>
                                        </p:attrNameLst>
                                      </p:cBhvr>
                                      <p:tavLst>
                                        <p:tav tm="0">
                                          <p:val>
                                            <p:strVal val="#ppt_h"/>
                                          </p:val>
                                        </p:tav>
                                        <p:tav tm="100000">
                                          <p:val>
                                            <p:strVal val="#ppt_h"/>
                                          </p:val>
                                        </p:tav>
                                      </p:tavLst>
                                    </p:anim>
                                    <p:animEffect transition="in" filter="fade">
                                      <p:cBhvr>
                                        <p:cTn id="60" dur="2000"/>
                                        <p:tgtEl>
                                          <p:spTgt spid="277524"/>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277515"/>
                                        </p:tgtEl>
                                        <p:attrNameLst>
                                          <p:attrName>style.visibility</p:attrName>
                                        </p:attrNameLst>
                                      </p:cBhvr>
                                      <p:to>
                                        <p:strVal val="visible"/>
                                      </p:to>
                                    </p:set>
                                    <p:anim calcmode="lin" valueType="num">
                                      <p:cBhvr>
                                        <p:cTn id="65" dur="2000" fill="hold"/>
                                        <p:tgtEl>
                                          <p:spTgt spid="277515"/>
                                        </p:tgtEl>
                                        <p:attrNameLst>
                                          <p:attrName>ppt_w</p:attrName>
                                        </p:attrNameLst>
                                      </p:cBhvr>
                                      <p:tavLst>
                                        <p:tav tm="0">
                                          <p:val>
                                            <p:strVal val="#ppt_w+.3"/>
                                          </p:val>
                                        </p:tav>
                                        <p:tav tm="100000">
                                          <p:val>
                                            <p:strVal val="#ppt_w"/>
                                          </p:val>
                                        </p:tav>
                                      </p:tavLst>
                                    </p:anim>
                                    <p:anim calcmode="lin" valueType="num">
                                      <p:cBhvr>
                                        <p:cTn id="66" dur="2000" fill="hold"/>
                                        <p:tgtEl>
                                          <p:spTgt spid="277515"/>
                                        </p:tgtEl>
                                        <p:attrNameLst>
                                          <p:attrName>ppt_h</p:attrName>
                                        </p:attrNameLst>
                                      </p:cBhvr>
                                      <p:tavLst>
                                        <p:tav tm="0">
                                          <p:val>
                                            <p:strVal val="#ppt_h"/>
                                          </p:val>
                                        </p:tav>
                                        <p:tav tm="100000">
                                          <p:val>
                                            <p:strVal val="#ppt_h"/>
                                          </p:val>
                                        </p:tav>
                                      </p:tavLst>
                                    </p:anim>
                                    <p:animEffect transition="in" filter="fade">
                                      <p:cBhvr>
                                        <p:cTn id="67" dur="2000"/>
                                        <p:tgtEl>
                                          <p:spTgt spid="277515"/>
                                        </p:tgtEl>
                                      </p:cBhvr>
                                    </p:animEffect>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277514"/>
                                        </p:tgtEl>
                                        <p:attrNameLst>
                                          <p:attrName>style.visibility</p:attrName>
                                        </p:attrNameLst>
                                      </p:cBhvr>
                                      <p:to>
                                        <p:strVal val="visible"/>
                                      </p:to>
                                    </p:set>
                                    <p:anim calcmode="lin" valueType="num">
                                      <p:cBhvr>
                                        <p:cTn id="72" dur="2000" fill="hold"/>
                                        <p:tgtEl>
                                          <p:spTgt spid="277514"/>
                                        </p:tgtEl>
                                        <p:attrNameLst>
                                          <p:attrName>ppt_w</p:attrName>
                                        </p:attrNameLst>
                                      </p:cBhvr>
                                      <p:tavLst>
                                        <p:tav tm="0">
                                          <p:val>
                                            <p:strVal val="#ppt_w+.3"/>
                                          </p:val>
                                        </p:tav>
                                        <p:tav tm="100000">
                                          <p:val>
                                            <p:strVal val="#ppt_w"/>
                                          </p:val>
                                        </p:tav>
                                      </p:tavLst>
                                    </p:anim>
                                    <p:anim calcmode="lin" valueType="num">
                                      <p:cBhvr>
                                        <p:cTn id="73" dur="2000" fill="hold"/>
                                        <p:tgtEl>
                                          <p:spTgt spid="277514"/>
                                        </p:tgtEl>
                                        <p:attrNameLst>
                                          <p:attrName>ppt_h</p:attrName>
                                        </p:attrNameLst>
                                      </p:cBhvr>
                                      <p:tavLst>
                                        <p:tav tm="0">
                                          <p:val>
                                            <p:strVal val="#ppt_h"/>
                                          </p:val>
                                        </p:tav>
                                        <p:tav tm="100000">
                                          <p:val>
                                            <p:strVal val="#ppt_h"/>
                                          </p:val>
                                        </p:tav>
                                      </p:tavLst>
                                    </p:anim>
                                    <p:animEffect transition="in" filter="fade">
                                      <p:cBhvr>
                                        <p:cTn id="74" dur="2000"/>
                                        <p:tgtEl>
                                          <p:spTgt spid="277514"/>
                                        </p:tgtEl>
                                      </p:cBhvr>
                                    </p:animEffect>
                                  </p:childTnLst>
                                </p:cTn>
                              </p:par>
                            </p:childTnLst>
                          </p:cTn>
                        </p:par>
                      </p:childTnLst>
                    </p:cTn>
                  </p:par>
                  <p:par>
                    <p:cTn id="75" fill="hold">
                      <p:stCondLst>
                        <p:cond delay="indefinite"/>
                      </p:stCondLst>
                      <p:childTnLst>
                        <p:par>
                          <p:cTn id="76" fill="hold">
                            <p:stCondLst>
                              <p:cond delay="0"/>
                            </p:stCondLst>
                            <p:childTnLst>
                              <p:par>
                                <p:cTn id="77" presetID="50" presetClass="entr" presetSubtype="0" decel="100000" fill="hold" grpId="0" nodeType="clickEffect">
                                  <p:stCondLst>
                                    <p:cond delay="0"/>
                                  </p:stCondLst>
                                  <p:childTnLst>
                                    <p:set>
                                      <p:cBhvr>
                                        <p:cTn id="78" dur="1" fill="hold">
                                          <p:stCondLst>
                                            <p:cond delay="0"/>
                                          </p:stCondLst>
                                        </p:cTn>
                                        <p:tgtEl>
                                          <p:spTgt spid="277529"/>
                                        </p:tgtEl>
                                        <p:attrNameLst>
                                          <p:attrName>style.visibility</p:attrName>
                                        </p:attrNameLst>
                                      </p:cBhvr>
                                      <p:to>
                                        <p:strVal val="visible"/>
                                      </p:to>
                                    </p:set>
                                    <p:anim calcmode="lin" valueType="num">
                                      <p:cBhvr>
                                        <p:cTn id="79" dur="2000" fill="hold"/>
                                        <p:tgtEl>
                                          <p:spTgt spid="277529"/>
                                        </p:tgtEl>
                                        <p:attrNameLst>
                                          <p:attrName>ppt_w</p:attrName>
                                        </p:attrNameLst>
                                      </p:cBhvr>
                                      <p:tavLst>
                                        <p:tav tm="0">
                                          <p:val>
                                            <p:strVal val="#ppt_w+.3"/>
                                          </p:val>
                                        </p:tav>
                                        <p:tav tm="100000">
                                          <p:val>
                                            <p:strVal val="#ppt_w"/>
                                          </p:val>
                                        </p:tav>
                                      </p:tavLst>
                                    </p:anim>
                                    <p:anim calcmode="lin" valueType="num">
                                      <p:cBhvr>
                                        <p:cTn id="80" dur="2000" fill="hold"/>
                                        <p:tgtEl>
                                          <p:spTgt spid="277529"/>
                                        </p:tgtEl>
                                        <p:attrNameLst>
                                          <p:attrName>ppt_h</p:attrName>
                                        </p:attrNameLst>
                                      </p:cBhvr>
                                      <p:tavLst>
                                        <p:tav tm="0">
                                          <p:val>
                                            <p:strVal val="#ppt_h"/>
                                          </p:val>
                                        </p:tav>
                                        <p:tav tm="100000">
                                          <p:val>
                                            <p:strVal val="#ppt_h"/>
                                          </p:val>
                                        </p:tav>
                                      </p:tavLst>
                                    </p:anim>
                                    <p:animEffect transition="in" filter="fade">
                                      <p:cBhvr>
                                        <p:cTn id="81" dur="2000"/>
                                        <p:tgtEl>
                                          <p:spTgt spid="277529"/>
                                        </p:tgtEl>
                                      </p:cBhvr>
                                    </p:animEffect>
                                  </p:childTnLst>
                                </p:cTn>
                              </p:par>
                            </p:childTnLst>
                          </p:cTn>
                        </p:par>
                      </p:childTnLst>
                    </p:cTn>
                  </p:par>
                  <p:par>
                    <p:cTn id="82" fill="hold">
                      <p:stCondLst>
                        <p:cond delay="indefinite"/>
                      </p:stCondLst>
                      <p:childTnLst>
                        <p:par>
                          <p:cTn id="83" fill="hold">
                            <p:stCondLst>
                              <p:cond delay="0"/>
                            </p:stCondLst>
                            <p:childTnLst>
                              <p:par>
                                <p:cTn id="84" presetID="50" presetClass="entr" presetSubtype="0" decel="100000" fill="hold" grpId="0" nodeType="clickEffect">
                                  <p:stCondLst>
                                    <p:cond delay="0"/>
                                  </p:stCondLst>
                                  <p:childTnLst>
                                    <p:set>
                                      <p:cBhvr>
                                        <p:cTn id="85" dur="1" fill="hold">
                                          <p:stCondLst>
                                            <p:cond delay="0"/>
                                          </p:stCondLst>
                                        </p:cTn>
                                        <p:tgtEl>
                                          <p:spTgt spid="277522"/>
                                        </p:tgtEl>
                                        <p:attrNameLst>
                                          <p:attrName>style.visibility</p:attrName>
                                        </p:attrNameLst>
                                      </p:cBhvr>
                                      <p:to>
                                        <p:strVal val="visible"/>
                                      </p:to>
                                    </p:set>
                                    <p:anim calcmode="lin" valueType="num">
                                      <p:cBhvr>
                                        <p:cTn id="86" dur="2000" fill="hold"/>
                                        <p:tgtEl>
                                          <p:spTgt spid="277522"/>
                                        </p:tgtEl>
                                        <p:attrNameLst>
                                          <p:attrName>ppt_w</p:attrName>
                                        </p:attrNameLst>
                                      </p:cBhvr>
                                      <p:tavLst>
                                        <p:tav tm="0">
                                          <p:val>
                                            <p:strVal val="#ppt_w+.3"/>
                                          </p:val>
                                        </p:tav>
                                        <p:tav tm="100000">
                                          <p:val>
                                            <p:strVal val="#ppt_w"/>
                                          </p:val>
                                        </p:tav>
                                      </p:tavLst>
                                    </p:anim>
                                    <p:anim calcmode="lin" valueType="num">
                                      <p:cBhvr>
                                        <p:cTn id="87" dur="2000" fill="hold"/>
                                        <p:tgtEl>
                                          <p:spTgt spid="277522"/>
                                        </p:tgtEl>
                                        <p:attrNameLst>
                                          <p:attrName>ppt_h</p:attrName>
                                        </p:attrNameLst>
                                      </p:cBhvr>
                                      <p:tavLst>
                                        <p:tav tm="0">
                                          <p:val>
                                            <p:strVal val="#ppt_h"/>
                                          </p:val>
                                        </p:tav>
                                        <p:tav tm="100000">
                                          <p:val>
                                            <p:strVal val="#ppt_h"/>
                                          </p:val>
                                        </p:tav>
                                      </p:tavLst>
                                    </p:anim>
                                    <p:animEffect transition="in" filter="fade">
                                      <p:cBhvr>
                                        <p:cTn id="88" dur="2000"/>
                                        <p:tgtEl>
                                          <p:spTgt spid="2775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500"/>
                                        <p:tgtEl>
                                          <p:spTgt spid="30">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0" presetClass="entr" presetSubtype="0" decel="100000" fill="hold" grpId="0" nodeType="clickEffect">
                                  <p:stCondLst>
                                    <p:cond delay="0"/>
                                  </p:stCondLst>
                                  <p:childTnLst>
                                    <p:set>
                                      <p:cBhvr>
                                        <p:cTn id="100" dur="1" fill="hold">
                                          <p:stCondLst>
                                            <p:cond delay="0"/>
                                          </p:stCondLst>
                                        </p:cTn>
                                        <p:tgtEl>
                                          <p:spTgt spid="277523"/>
                                        </p:tgtEl>
                                        <p:attrNameLst>
                                          <p:attrName>style.visibility</p:attrName>
                                        </p:attrNameLst>
                                      </p:cBhvr>
                                      <p:to>
                                        <p:strVal val="visible"/>
                                      </p:to>
                                    </p:set>
                                    <p:anim calcmode="lin" valueType="num">
                                      <p:cBhvr>
                                        <p:cTn id="101" dur="2000" fill="hold"/>
                                        <p:tgtEl>
                                          <p:spTgt spid="277523"/>
                                        </p:tgtEl>
                                        <p:attrNameLst>
                                          <p:attrName>ppt_w</p:attrName>
                                        </p:attrNameLst>
                                      </p:cBhvr>
                                      <p:tavLst>
                                        <p:tav tm="0">
                                          <p:val>
                                            <p:strVal val="#ppt_w+.3"/>
                                          </p:val>
                                        </p:tav>
                                        <p:tav tm="100000">
                                          <p:val>
                                            <p:strVal val="#ppt_w"/>
                                          </p:val>
                                        </p:tav>
                                      </p:tavLst>
                                    </p:anim>
                                    <p:anim calcmode="lin" valueType="num">
                                      <p:cBhvr>
                                        <p:cTn id="102" dur="2000" fill="hold"/>
                                        <p:tgtEl>
                                          <p:spTgt spid="277523"/>
                                        </p:tgtEl>
                                        <p:attrNameLst>
                                          <p:attrName>ppt_h</p:attrName>
                                        </p:attrNameLst>
                                      </p:cBhvr>
                                      <p:tavLst>
                                        <p:tav tm="0">
                                          <p:val>
                                            <p:strVal val="#ppt_h"/>
                                          </p:val>
                                        </p:tav>
                                        <p:tav tm="100000">
                                          <p:val>
                                            <p:strVal val="#ppt_h"/>
                                          </p:val>
                                        </p:tav>
                                      </p:tavLst>
                                    </p:anim>
                                    <p:animEffect transition="in" filter="fade">
                                      <p:cBhvr>
                                        <p:cTn id="103" dur="20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5" grpId="0" animBg="1"/>
      <p:bldP spid="277514" grpId="0" animBg="1"/>
      <p:bldP spid="277515" grpId="0" animBg="1"/>
      <p:bldP spid="277516" grpId="0" animBg="1"/>
      <p:bldP spid="277517" grpId="0" animBg="1"/>
      <p:bldP spid="277518" grpId="0" animBg="1"/>
      <p:bldP spid="277519" grpId="0" animBg="1"/>
      <p:bldP spid="277521" grpId="0" animBg="1"/>
      <p:bldP spid="277522" grpId="0" animBg="1"/>
      <p:bldP spid="277523" grpId="0" animBg="1"/>
      <p:bldP spid="277524" grpId="0" animBg="1"/>
      <p:bldP spid="277529" grpId="0" animBg="1"/>
      <p:bldP spid="7"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9314" y="409634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dirty="0">
                <a:ea typeface="굴림" charset="-127"/>
              </a:rPr>
              <a:t>Is Uniform Cost Search the best we can do? </a:t>
            </a:r>
            <a:r>
              <a:rPr lang="en-US" altLang="ko-KR" sz="2400" i="1" dirty="0">
                <a:ea typeface="굴림" charset="-127"/>
              </a:rPr>
              <a:t>Consider finding a route from Bucharest to Arad.. </a:t>
            </a:r>
            <a:r>
              <a:rPr lang="en-US" sz="2400" i="1" dirty="0"/>
              <a:t/>
            </a:r>
            <a:br>
              <a:rPr lang="en-US" sz="2400" i="1" dirty="0"/>
            </a:br>
            <a:endParaRPr lang="en-US" sz="2400" i="1" dirty="0"/>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22</a:t>
            </a:fld>
            <a:endParaRPr lang="en-US" altLang="en-US"/>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
        <p:nvSpPr>
          <p:cNvPr id="4" name="TextBox 3"/>
          <p:cNvSpPr txBox="1"/>
          <p:nvPr/>
        </p:nvSpPr>
        <p:spPr>
          <a:xfrm>
            <a:off x="914400" y="1447800"/>
            <a:ext cx="7924800" cy="4419600"/>
          </a:xfrm>
          <a:prstGeom prst="rect">
            <a:avLst/>
          </a:prstGeom>
          <a:solidFill>
            <a:schemeClr val="accent3">
              <a:lumMod val="50000"/>
              <a:alpha val="76000"/>
            </a:schemeClr>
          </a:solidFill>
        </p:spPr>
        <p:txBody>
          <a:bodyPr wrap="square" rtlCol="0">
            <a:spAutoFit/>
          </a:bodyPr>
          <a:lstStyle/>
          <a:p>
            <a:endParaRPr lang="en-US" dirty="0"/>
          </a:p>
        </p:txBody>
      </p:sp>
      <p:sp>
        <p:nvSpPr>
          <p:cNvPr id="32" name="Line 27"/>
          <p:cNvSpPr>
            <a:spLocks noChangeShapeType="1"/>
          </p:cNvSpPr>
          <p:nvPr/>
        </p:nvSpPr>
        <p:spPr bwMode="auto">
          <a:xfrm>
            <a:off x="6812872" y="5163149"/>
            <a:ext cx="2379583" cy="1058982"/>
          </a:xfrm>
          <a:prstGeom prst="line">
            <a:avLst/>
          </a:prstGeom>
          <a:noFill/>
          <a:ln w="187325">
            <a:solidFill>
              <a:srgbClr val="CC00CC">
                <a:alpha val="93000"/>
              </a:srgbClr>
            </a:solidFill>
            <a:round/>
            <a:headEnd/>
            <a:tailEnd type="triangle" w="med" len="med"/>
          </a:ln>
        </p:spPr>
        <p:txBody>
          <a:bodyPr lIns="92075" tIns="46038" rIns="92075" bIns="46038"/>
          <a:lstStyle/>
          <a:p>
            <a:r>
              <a:rPr lang="en-US" dirty="0"/>
              <a:t> WRONG</a:t>
            </a:r>
          </a:p>
          <a:p>
            <a:r>
              <a:rPr lang="en-US" dirty="0"/>
              <a:t>  WAY!!!!</a:t>
            </a:r>
          </a:p>
        </p:txBody>
      </p:sp>
    </p:spTree>
    <p:extLst>
      <p:ext uri="{BB962C8B-B14F-4D97-AF65-F5344CB8AC3E}">
        <p14:creationId xmlns:p14="http://schemas.microsoft.com/office/powerpoint/2010/main" val="34906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A Better Idea…	</a:t>
            </a:r>
          </a:p>
        </p:txBody>
      </p:sp>
      <p:sp>
        <p:nvSpPr>
          <p:cNvPr id="7173" name="Rectangle 3"/>
          <p:cNvSpPr>
            <a:spLocks noGrp="1" noChangeArrowheads="1"/>
          </p:cNvSpPr>
          <p:nvPr>
            <p:ph type="body" idx="1"/>
          </p:nvPr>
        </p:nvSpPr>
        <p:spPr>
          <a:xfrm>
            <a:off x="685800" y="1295400"/>
            <a:ext cx="8458200" cy="4572000"/>
          </a:xfrm>
        </p:spPr>
        <p:txBody>
          <a:bodyPr/>
          <a:lstStyle/>
          <a:p>
            <a:r>
              <a:rPr lang="en-US" dirty="0"/>
              <a:t>Node expansion based on </a:t>
            </a:r>
            <a:r>
              <a:rPr lang="en-US" i="1" dirty="0">
                <a:solidFill>
                  <a:schemeClr val="accent2"/>
                </a:solidFill>
              </a:rPr>
              <a:t>an </a:t>
            </a:r>
            <a:r>
              <a:rPr lang="en-US" i="1" dirty="0">
                <a:solidFill>
                  <a:srgbClr val="C00000"/>
                </a:solidFill>
                <a:latin typeface="Arial Black" pitchFamily="34" charset="0"/>
              </a:rPr>
              <a:t>estimate</a:t>
            </a:r>
            <a:r>
              <a:rPr lang="en-US" i="1" dirty="0">
                <a:solidFill>
                  <a:srgbClr val="C00000"/>
                </a:solidFill>
              </a:rPr>
              <a:t> </a:t>
            </a:r>
            <a:r>
              <a:rPr lang="en-US" dirty="0"/>
              <a:t>which</a:t>
            </a:r>
            <a:r>
              <a:rPr lang="en-US" i="1" dirty="0">
                <a:solidFill>
                  <a:schemeClr val="accent2"/>
                </a:solidFill>
              </a:rPr>
              <a:t> includes distance to the goal</a:t>
            </a:r>
          </a:p>
          <a:p>
            <a:endParaRPr lang="en-US" dirty="0"/>
          </a:p>
          <a:p>
            <a:r>
              <a:rPr lang="en-US" dirty="0"/>
              <a:t>General approach of informed search:</a:t>
            </a:r>
          </a:p>
          <a:p>
            <a:pPr lvl="1"/>
            <a:r>
              <a:rPr lang="en-US" sz="2400" i="1" dirty="0">
                <a:solidFill>
                  <a:schemeClr val="accent2"/>
                </a:solidFill>
              </a:rPr>
              <a:t>Best-first search</a:t>
            </a:r>
            <a:r>
              <a:rPr lang="en-US" sz="2400" dirty="0"/>
              <a:t>: node selected for expansion </a:t>
            </a:r>
            <a:br>
              <a:rPr lang="en-US" sz="2400" dirty="0"/>
            </a:br>
            <a:r>
              <a:rPr lang="en-US" sz="2400" dirty="0"/>
              <a:t>based on an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2"/>
            <a:r>
              <a:rPr lang="en-US" sz="2400" b="1" i="1" dirty="0">
                <a:solidFill>
                  <a:schemeClr val="accent2"/>
                </a:solidFill>
                <a:latin typeface="Times New Roman" pitchFamily="18" charset="0"/>
              </a:rPr>
              <a:t>f(n) </a:t>
            </a:r>
            <a:r>
              <a:rPr lang="en-US" sz="2400" dirty="0"/>
              <a:t>includes </a:t>
            </a:r>
            <a:r>
              <a:rPr lang="en-US" sz="2400" i="1" dirty="0"/>
              <a:t>estimate</a:t>
            </a:r>
            <a:r>
              <a:rPr lang="en-US" sz="2400" dirty="0"/>
              <a:t> of distance to goal </a:t>
            </a:r>
            <a:r>
              <a:rPr lang="en-US" sz="2400" b="1" i="1" dirty="0">
                <a:solidFill>
                  <a:srgbClr val="C00000"/>
                </a:solidFill>
                <a:latin typeface="Times New Roman" pitchFamily="18" charset="0"/>
              </a:rPr>
              <a:t>(new idea!) </a:t>
            </a:r>
            <a:endParaRPr lang="en-US" sz="2400" dirty="0">
              <a:solidFill>
                <a:srgbClr val="C00000"/>
              </a:solidFill>
            </a:endParaRPr>
          </a:p>
          <a:p>
            <a:pPr lvl="1"/>
            <a:endParaRPr lang="en-US" sz="2400" i="1" dirty="0">
              <a:solidFill>
                <a:schemeClr val="accent2"/>
              </a:solidFill>
              <a:latin typeface="Times New Roman" pitchFamily="18" charset="0"/>
            </a:endParaRPr>
          </a:p>
          <a:p>
            <a:r>
              <a:rPr lang="en-US" dirty="0"/>
              <a:t>Implementation: </a:t>
            </a:r>
            <a:r>
              <a:rPr lang="en-US" sz="2400" dirty="0"/>
              <a:t>Sort</a:t>
            </a:r>
            <a:r>
              <a:rPr lang="en-US" sz="2400" dirty="0">
                <a:latin typeface="Times New Roman" pitchFamily="18" charset="0"/>
              </a:rPr>
              <a:t> </a:t>
            </a:r>
            <a:r>
              <a:rPr lang="en-US" sz="2400" dirty="0"/>
              <a:t>frontier queue by this new </a:t>
            </a:r>
            <a:r>
              <a:rPr lang="en-US" sz="2400" b="1" i="1" dirty="0">
                <a:solidFill>
                  <a:schemeClr val="accent2"/>
                </a:solidFill>
                <a:latin typeface="Times New Roman" pitchFamily="18" charset="0"/>
              </a:rPr>
              <a:t>f(n)</a:t>
            </a:r>
            <a:r>
              <a:rPr lang="en-US" sz="2400" dirty="0"/>
              <a:t>.</a:t>
            </a:r>
          </a:p>
          <a:p>
            <a:pPr lvl="1"/>
            <a:r>
              <a:rPr lang="en-US" sz="2400" dirty="0"/>
              <a:t>Special cases: greedy search, </a:t>
            </a:r>
            <a:r>
              <a:rPr lang="en-US" sz="2400" b="1" i="1" dirty="0">
                <a:solidFill>
                  <a:schemeClr val="accent2"/>
                </a:solidFill>
                <a:latin typeface="Times New Roman" pitchFamily="18" charset="0"/>
              </a:rPr>
              <a:t>A* search</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123111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b="0" dirty="0"/>
          </a:p>
        </p:txBody>
      </p:sp>
      <p:grpSp>
        <p:nvGrpSpPr>
          <p:cNvPr id="2" name="Group 9"/>
          <p:cNvGrpSpPr>
            <a:grpSpLocks/>
          </p:cNvGrpSpPr>
          <p:nvPr/>
        </p:nvGrpSpPr>
        <p:grpSpPr bwMode="auto">
          <a:xfrm>
            <a:off x="533401" y="1371600"/>
            <a:ext cx="6553200" cy="2882900"/>
            <a:chOff x="336" y="144"/>
            <a:chExt cx="4944" cy="2688"/>
          </a:xfrm>
        </p:grpSpPr>
        <p:pic>
          <p:nvPicPr>
            <p:cNvPr id="8199" name="Picture 2"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8200" name="Text Box 3"/>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8201" name="Text Box 4"/>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8202" name="Oval 5"/>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8203" name="Oval 7"/>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6" name="Title 5"/>
          <p:cNvSpPr>
            <a:spLocks noGrp="1"/>
          </p:cNvSpPr>
          <p:nvPr>
            <p:ph type="title"/>
          </p:nvPr>
        </p:nvSpPr>
        <p:spPr>
          <a:xfrm>
            <a:off x="681318" y="440300"/>
            <a:ext cx="7772400" cy="457200"/>
          </a:xfrm>
        </p:spPr>
        <p:txBody>
          <a:bodyPr/>
          <a:lstStyle/>
          <a:p>
            <a:r>
              <a:rPr lang="en-US" dirty="0"/>
              <a:t>Simple, useful estimate </a:t>
            </a:r>
            <a:r>
              <a:rPr lang="en-US" i="1" dirty="0"/>
              <a:t>heuristic</a:t>
            </a:r>
            <a:r>
              <a:rPr lang="en-US" dirty="0"/>
              <a:t>: </a:t>
            </a:r>
            <a:br>
              <a:rPr lang="en-US" dirty="0"/>
            </a:br>
            <a:r>
              <a:rPr lang="en-US" dirty="0"/>
              <a:t>        </a:t>
            </a:r>
            <a:r>
              <a:rPr lang="en-US" i="1" dirty="0">
                <a:solidFill>
                  <a:schemeClr val="accent2">
                    <a:lumMod val="75000"/>
                  </a:schemeClr>
                </a:solidFill>
              </a:rPr>
              <a:t>straight-line distances</a:t>
            </a:r>
          </a:p>
        </p:txBody>
      </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24</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pic>
        <p:nvPicPr>
          <p:cNvPr id="8196" name="Picture 6" descr="Marthachart"/>
          <p:cNvPicPr>
            <a:picLocks noChangeAspect="1" noChangeArrowheads="1"/>
          </p:cNvPicPr>
          <p:nvPr/>
        </p:nvPicPr>
        <p:blipFill>
          <a:blip r:embed="rId4" cstate="print"/>
          <a:srcRect l="5952" t="12000" r="7143" b="16000"/>
          <a:stretch>
            <a:fillRect/>
          </a:stretch>
        </p:blipFill>
        <p:spPr bwMode="auto">
          <a:xfrm>
            <a:off x="381000" y="4343400"/>
            <a:ext cx="4495800" cy="221773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2219483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bolegames.com/files/2014/10/eureka_1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2" y="276655"/>
            <a:ext cx="2590800" cy="2037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Heuristic (estimate) functions</a:t>
            </a:r>
          </a:p>
        </p:txBody>
      </p:sp>
      <p:sp>
        <p:nvSpPr>
          <p:cNvPr id="3" name="Content Placeholder 2"/>
          <p:cNvSpPr>
            <a:spLocks noGrp="1"/>
          </p:cNvSpPr>
          <p:nvPr>
            <p:ph idx="1"/>
          </p:nvPr>
        </p:nvSpPr>
        <p:spPr>
          <a:xfrm>
            <a:off x="685800" y="1295400"/>
            <a:ext cx="8077200" cy="4572000"/>
          </a:xfrm>
        </p:spPr>
        <p:txBody>
          <a:bodyPr/>
          <a:lstStyle/>
          <a:p>
            <a:pPr lvl="0">
              <a:lnSpc>
                <a:spcPct val="80000"/>
              </a:lnSpc>
              <a:buNone/>
            </a:pPr>
            <a:endParaRPr lang="en-US" sz="1200" dirty="0">
              <a:solidFill>
                <a:srgbClr val="000000"/>
              </a:solidFill>
              <a:latin typeface="Helvetica" charset="0"/>
            </a:endParaRPr>
          </a:p>
          <a:p>
            <a:pPr>
              <a:lnSpc>
                <a:spcPct val="80000"/>
              </a:lnSpc>
              <a:buNone/>
            </a:pPr>
            <a:r>
              <a:rPr lang="en-US" altLang="en-US" sz="3200" i="1" dirty="0" err="1">
                <a:solidFill>
                  <a:srgbClr val="000000"/>
                </a:solidFill>
              </a:rPr>
              <a:t>Heureka</a:t>
            </a:r>
            <a:r>
              <a:rPr lang="en-US" altLang="en-US" sz="3200" i="1" dirty="0">
                <a:solidFill>
                  <a:srgbClr val="000000"/>
                </a:solidFill>
              </a:rPr>
              <a:t>!  ---Archimedes</a:t>
            </a:r>
          </a:p>
          <a:p>
            <a:pPr lvl="0">
              <a:lnSpc>
                <a:spcPct val="80000"/>
              </a:lnSpc>
              <a:buNone/>
            </a:pPr>
            <a:endParaRPr lang="en-US" sz="1200" dirty="0">
              <a:solidFill>
                <a:srgbClr val="000000"/>
              </a:solidFill>
              <a:latin typeface="Helvetica" charset="0"/>
            </a:endParaRPr>
          </a:p>
          <a:p>
            <a:pPr lvl="0">
              <a:lnSpc>
                <a:spcPct val="80000"/>
              </a:lnSpc>
              <a:buNone/>
            </a:pPr>
            <a:r>
              <a:rPr lang="en-US" sz="1200" dirty="0">
                <a:solidFill>
                  <a:srgbClr val="000000"/>
                </a:solidFill>
                <a:latin typeface="Helvetica" charset="0"/>
              </a:rPr>
              <a:t> </a:t>
            </a:r>
            <a:r>
              <a:rPr lang="en-US" dirty="0">
                <a:solidFill>
                  <a:srgbClr val="000000"/>
                </a:solidFill>
              </a:rPr>
              <a:t>[dictionary]</a:t>
            </a:r>
            <a:r>
              <a:rPr lang="en-US" i="1" dirty="0">
                <a:solidFill>
                  <a:srgbClr val="000000"/>
                </a:solidFill>
                <a:latin typeface="Helvetica" charset="0"/>
              </a:rPr>
              <a:t>“</a:t>
            </a:r>
            <a:r>
              <a:rPr lang="en-US" i="1" dirty="0">
                <a:solidFill>
                  <a:srgbClr val="000000"/>
                </a:solidFill>
              </a:rPr>
              <a:t>A rule of thumb, simplification, or educated  guess that reduces or limits the search for solutions in  domains that are difficult and poorly understood.”</a:t>
            </a:r>
          </a:p>
          <a:p>
            <a:pPr lvl="0">
              <a:lnSpc>
                <a:spcPct val="80000"/>
              </a:lnSpc>
              <a:buNone/>
            </a:pPr>
            <a:endParaRPr lang="en-US" i="1" dirty="0">
              <a:solidFill>
                <a:srgbClr val="000000"/>
              </a:solidFill>
            </a:endParaRPr>
          </a:p>
          <a:p>
            <a:pPr lvl="0">
              <a:lnSpc>
                <a:spcPct val="80000"/>
              </a:lnSpc>
              <a:spcBef>
                <a:spcPct val="0"/>
              </a:spcBef>
              <a:spcAft>
                <a:spcPct val="35000"/>
              </a:spcAft>
              <a:buNone/>
            </a:pPr>
            <a:r>
              <a:rPr lang="en-US" altLang="en-US" i="1" dirty="0">
                <a:solidFill>
                  <a:srgbClr val="C00000"/>
                </a:solidFill>
              </a:rPr>
              <a:t>Heuristic knowledge </a:t>
            </a:r>
            <a:r>
              <a:rPr lang="en-US" altLang="en-US" dirty="0">
                <a:solidFill>
                  <a:srgbClr val="000000"/>
                </a:solidFill>
              </a:rPr>
              <a:t>is useful, but not necessarily correct.</a:t>
            </a:r>
          </a:p>
          <a:p>
            <a:pPr lvl="0">
              <a:lnSpc>
                <a:spcPct val="80000"/>
              </a:lnSpc>
              <a:spcBef>
                <a:spcPct val="0"/>
              </a:spcBef>
              <a:spcAft>
                <a:spcPct val="35000"/>
              </a:spcAft>
              <a:buNone/>
            </a:pPr>
            <a:r>
              <a:rPr lang="en-US" altLang="en-US" i="1" dirty="0">
                <a:solidFill>
                  <a:srgbClr val="C00000"/>
                </a:solidFill>
              </a:rPr>
              <a:t>Heuristic algorithms</a:t>
            </a:r>
            <a:r>
              <a:rPr lang="en-US" altLang="en-US" dirty="0">
                <a:solidFill>
                  <a:srgbClr val="C00000"/>
                </a:solidFill>
              </a:rPr>
              <a:t> </a:t>
            </a:r>
            <a:r>
              <a:rPr lang="en-US" altLang="en-US" dirty="0">
                <a:solidFill>
                  <a:srgbClr val="000000"/>
                </a:solidFill>
              </a:rPr>
              <a:t>use heuristic knowledge to solve a problem.</a:t>
            </a:r>
          </a:p>
          <a:p>
            <a:pPr lvl="0">
              <a:lnSpc>
                <a:spcPct val="80000"/>
              </a:lnSpc>
              <a:spcBef>
                <a:spcPct val="0"/>
              </a:spcBef>
              <a:spcAft>
                <a:spcPct val="35000"/>
              </a:spcAft>
              <a:buNone/>
            </a:pPr>
            <a:r>
              <a:rPr lang="en-US" altLang="en-US" dirty="0">
                <a:solidFill>
                  <a:srgbClr val="000000"/>
                </a:solidFill>
              </a:rPr>
              <a:t>A </a:t>
            </a:r>
            <a:r>
              <a:rPr lang="en-US" altLang="en-US" i="1" dirty="0">
                <a:solidFill>
                  <a:srgbClr val="C00000"/>
                </a:solidFill>
              </a:rPr>
              <a:t>heuristic function</a:t>
            </a:r>
            <a:r>
              <a:rPr lang="en-US" altLang="en-US" dirty="0">
                <a:solidFill>
                  <a:srgbClr val="C00000"/>
                </a:solidFill>
              </a:rPr>
              <a:t> </a:t>
            </a:r>
            <a:r>
              <a:rPr lang="en-US" altLang="en-US" sz="2800" i="1" dirty="0">
                <a:solidFill>
                  <a:schemeClr val="accent2">
                    <a:lumMod val="75000"/>
                  </a:schemeClr>
                </a:solidFill>
                <a:latin typeface="Times New Roman" pitchFamily="18" charset="0"/>
              </a:rPr>
              <a:t>h(n) </a:t>
            </a:r>
            <a:r>
              <a:rPr lang="en-US" altLang="en-US" dirty="0">
                <a:solidFill>
                  <a:srgbClr val="000000"/>
                </a:solidFill>
              </a:rPr>
              <a:t>takes a state </a:t>
            </a:r>
            <a:r>
              <a:rPr lang="en-US" altLang="en-US" sz="2800" i="1" dirty="0">
                <a:latin typeface="Times New Roman" pitchFamily="18" charset="0"/>
              </a:rPr>
              <a:t>n </a:t>
            </a:r>
            <a:r>
              <a:rPr lang="en-US" altLang="en-US" dirty="0">
                <a:solidFill>
                  <a:srgbClr val="000000"/>
                </a:solidFill>
              </a:rPr>
              <a:t>and returns an </a:t>
            </a:r>
            <a:r>
              <a:rPr lang="en-US" altLang="en-US" i="1" dirty="0">
                <a:solidFill>
                  <a:srgbClr val="000000"/>
                </a:solidFill>
              </a:rPr>
              <a:t>estimate</a:t>
            </a:r>
            <a:r>
              <a:rPr lang="en-US" altLang="en-US" dirty="0">
                <a:solidFill>
                  <a:srgbClr val="000000"/>
                </a:solidFill>
              </a:rPr>
              <a:t> of the distance from </a:t>
            </a:r>
            <a:r>
              <a:rPr lang="en-US" altLang="en-US" sz="2800" i="1" dirty="0">
                <a:latin typeface="Times New Roman" pitchFamily="18" charset="0"/>
              </a:rPr>
              <a:t>n</a:t>
            </a:r>
            <a:r>
              <a:rPr lang="en-US" altLang="en-US" i="1" dirty="0">
                <a:latin typeface="Times New Roman" pitchFamily="18" charset="0"/>
              </a:rPr>
              <a:t> </a:t>
            </a:r>
            <a:r>
              <a:rPr lang="en-US" altLang="en-US" dirty="0">
                <a:solidFill>
                  <a:srgbClr val="000000"/>
                </a:solidFill>
              </a:rPr>
              <a:t>to the goal.</a:t>
            </a:r>
          </a:p>
          <a:p>
            <a:pPr lvl="0">
              <a:lnSpc>
                <a:spcPct val="80000"/>
              </a:lnSpc>
              <a:spcBef>
                <a:spcPct val="0"/>
              </a:spcBef>
              <a:spcAft>
                <a:spcPct val="35000"/>
              </a:spcAft>
              <a:buNone/>
            </a:pPr>
            <a:r>
              <a:rPr lang="en-US" altLang="en-US" sz="400" dirty="0">
                <a:solidFill>
                  <a:srgbClr val="000000"/>
                </a:solidFill>
              </a:rPr>
              <a:t> </a:t>
            </a:r>
          </a:p>
          <a:p>
            <a:pPr lvl="0" algn="ctr">
              <a:lnSpc>
                <a:spcPct val="80000"/>
              </a:lnSpc>
              <a:spcBef>
                <a:spcPct val="0"/>
              </a:spcBef>
              <a:spcAft>
                <a:spcPct val="35000"/>
              </a:spcAft>
              <a:buNone/>
            </a:pPr>
            <a:r>
              <a:rPr lang="en-US" altLang="en-US" sz="1600" i="1" dirty="0">
                <a:solidFill>
                  <a:srgbClr val="000000"/>
                </a:solidFill>
              </a:rPr>
              <a:t>(graphic: http://hyperbolegames.com/2014/10/20/eureka-moments/)</a:t>
            </a:r>
          </a:p>
          <a:p>
            <a:pPr lvl="0">
              <a:lnSpc>
                <a:spcPct val="80000"/>
              </a:lnSpc>
              <a:spcBef>
                <a:spcPct val="0"/>
              </a:spcBef>
              <a:spcAft>
                <a:spcPct val="35000"/>
              </a:spcAft>
              <a:buNone/>
            </a:pPr>
            <a:endParaRPr lang="en-US" altLang="en-US" dirty="0">
              <a:solidFill>
                <a:srgbClr val="000000"/>
              </a:solidFill>
            </a:endParaRPr>
          </a:p>
          <a:p>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25</a:t>
            </a:fld>
            <a:endParaRPr lang="en-US" altLang="en-US"/>
          </a:p>
        </p:txBody>
      </p:sp>
    </p:spTree>
    <p:extLst>
      <p:ext uri="{BB962C8B-B14F-4D97-AF65-F5344CB8AC3E}">
        <p14:creationId xmlns:p14="http://schemas.microsoft.com/office/powerpoint/2010/main" val="13044314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685800" y="609600"/>
            <a:ext cx="8077200" cy="457200"/>
          </a:xfrm>
        </p:spPr>
        <p:txBody>
          <a:bodyPr/>
          <a:lstStyle/>
          <a:p>
            <a:r>
              <a:rPr lang="en-US" sz="2800" dirty="0"/>
              <a:t>Breadth First for Games, Robots, …</a:t>
            </a:r>
          </a:p>
        </p:txBody>
      </p:sp>
      <p:pic>
        <p:nvPicPr>
          <p:cNvPr id="10245" name="Picture 3" descr="dijkstra"/>
          <p:cNvPicPr>
            <a:picLocks noGrp="1" noChangeAspect="1" noChangeArrowheads="1"/>
          </p:cNvPicPr>
          <p:nvPr>
            <p:ph idx="1"/>
          </p:nvPr>
        </p:nvPicPr>
        <p:blipFill>
          <a:blip r:embed="rId3" cstate="print"/>
          <a:srcRect/>
          <a:stretch>
            <a:fillRect/>
          </a:stretch>
        </p:blipFill>
        <p:spPr>
          <a:xfrm>
            <a:off x="4038600" y="1295400"/>
            <a:ext cx="4659313" cy="3330575"/>
          </a:xfrm>
          <a:noFill/>
        </p:spPr>
      </p:pic>
      <p:sp>
        <p:nvSpPr>
          <p:cNvPr id="10246" name="Rectangle 4"/>
          <p:cNvSpPr>
            <a:spLocks noChangeArrowheads="1"/>
          </p:cNvSpPr>
          <p:nvPr/>
        </p:nvSpPr>
        <p:spPr bwMode="auto">
          <a:xfrm>
            <a:off x="533400" y="3429000"/>
            <a:ext cx="7543800" cy="2667000"/>
          </a:xfrm>
          <a:prstGeom prst="rect">
            <a:avLst/>
          </a:prstGeom>
          <a:noFill/>
          <a:ln w="9525">
            <a:noFill/>
            <a:miter lim="800000"/>
            <a:headEnd/>
            <a:tailEnd/>
          </a:ln>
        </p:spPr>
        <p:txBody>
          <a:bodyPr lIns="92075" tIns="46038" rIns="92075" bIns="46038"/>
          <a:lstStyle/>
          <a:p>
            <a:pPr marL="225425" indent="-225425">
              <a:spcBef>
                <a:spcPct val="20000"/>
              </a:spcBef>
              <a:buClr>
                <a:srgbClr val="000099"/>
              </a:buClr>
              <a:buSzPct val="100000"/>
              <a:buFont typeface="Symbol" pitchFamily="18" charset="2"/>
              <a:buChar char="·"/>
            </a:pPr>
            <a:r>
              <a:rPr lang="en-US" sz="2000" b="1" dirty="0">
                <a:latin typeface="Arial" charset="0"/>
              </a:rPr>
              <a:t>Pink:	Starting Point</a:t>
            </a:r>
          </a:p>
          <a:p>
            <a:pPr marL="225425" indent="-225425">
              <a:spcBef>
                <a:spcPct val="20000"/>
              </a:spcBef>
              <a:buClr>
                <a:srgbClr val="000099"/>
              </a:buClr>
              <a:buSzPct val="100000"/>
              <a:buFont typeface="Symbol" pitchFamily="18" charset="2"/>
              <a:buChar char="·"/>
            </a:pPr>
            <a:r>
              <a:rPr lang="en-US" sz="2000" b="1" dirty="0">
                <a:latin typeface="Arial" charset="0"/>
              </a:rPr>
              <a:t>Blue:	Goal</a:t>
            </a:r>
          </a:p>
          <a:p>
            <a:pPr marL="225425" indent="-225425">
              <a:spcBef>
                <a:spcPct val="20000"/>
              </a:spcBef>
              <a:buClr>
                <a:srgbClr val="000099"/>
              </a:buClr>
              <a:buSzPct val="100000"/>
              <a:buFont typeface="Symbol" pitchFamily="18" charset="2"/>
              <a:buChar char="·"/>
            </a:pPr>
            <a:r>
              <a:rPr lang="en-US" sz="2000" b="1" dirty="0">
                <a:latin typeface="Arial" charset="0"/>
              </a:rPr>
              <a:t>Teal:	Scanned squares</a:t>
            </a:r>
          </a:p>
          <a:p>
            <a:pPr marL="566738" lvl="1" indent="-227013">
              <a:spcBef>
                <a:spcPct val="20000"/>
              </a:spcBef>
              <a:buClr>
                <a:srgbClr val="000099"/>
              </a:buClr>
              <a:buSzPct val="100000"/>
              <a:buFontTx/>
              <a:buChar char="•"/>
            </a:pPr>
            <a:r>
              <a:rPr lang="en-US" sz="1800" dirty="0">
                <a:latin typeface="Arial" charset="0"/>
              </a:rPr>
              <a:t> Darker: Closer to starting point…</a:t>
            </a:r>
          </a:p>
          <a:p>
            <a:pPr marL="566738" lvl="1" indent="-227013">
              <a:spcBef>
                <a:spcPct val="20000"/>
              </a:spcBef>
              <a:buClr>
                <a:srgbClr val="000099"/>
              </a:buClr>
              <a:buSzPct val="100000"/>
              <a:buFontTx/>
              <a:buChar char="•"/>
            </a:pPr>
            <a:endParaRPr lang="en-US" sz="1800" dirty="0">
              <a:latin typeface="Arial" charset="0"/>
            </a:endParaRPr>
          </a:p>
          <a:p>
            <a:pPr marL="225425" indent="-225425" algn="ctr">
              <a:spcBef>
                <a:spcPct val="20000"/>
              </a:spcBef>
              <a:buClr>
                <a:srgbClr val="000099"/>
              </a:buClr>
              <a:buSzPct val="100000"/>
              <a:buFont typeface="Symbol" pitchFamily="18" charset="2"/>
              <a:buNone/>
            </a:pPr>
            <a:r>
              <a:rPr lang="en-US" sz="1600" b="1" i="1" dirty="0">
                <a:latin typeface="Arial" charset="0"/>
              </a:rPr>
              <a:t>Graphics from </a:t>
            </a:r>
          </a:p>
          <a:p>
            <a:pPr marL="225425" indent="-225425" algn="ctr">
              <a:spcBef>
                <a:spcPct val="20000"/>
              </a:spcBef>
              <a:buClr>
                <a:srgbClr val="000099"/>
              </a:buClr>
              <a:buSzPct val="100000"/>
              <a:buFont typeface="Symbol" pitchFamily="18" charset="2"/>
              <a:buNone/>
            </a:pPr>
            <a:r>
              <a:rPr lang="en-US" sz="1400" b="1" i="1" dirty="0">
                <a:latin typeface="Arial" charset="0"/>
                <a:hlinkClick r:id="rId4"/>
              </a:rPr>
              <a:t>http://theory.stanford.edu/~amitp/GameProgramming/</a:t>
            </a:r>
            <a:r>
              <a:rPr lang="en-US" sz="1400" b="1" i="1" dirty="0">
                <a:latin typeface="Arial" charset="0"/>
              </a:rPr>
              <a:t> </a:t>
            </a:r>
          </a:p>
          <a:p>
            <a:pPr marL="225425" indent="-225425" algn="ctr">
              <a:spcBef>
                <a:spcPct val="20000"/>
              </a:spcBef>
              <a:buClr>
                <a:srgbClr val="000099"/>
              </a:buClr>
              <a:buSzPct val="100000"/>
              <a:buFont typeface="Symbol" pitchFamily="18" charset="2"/>
              <a:buNone/>
            </a:pPr>
            <a:r>
              <a:rPr lang="en-US" sz="1400" b="1" i="1" dirty="0">
                <a:latin typeface="Arial" charset="0"/>
              </a:rPr>
              <a:t>(A great site for practical AI &amp; game Programming</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26</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84536948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685800" y="609600"/>
            <a:ext cx="8001000" cy="457200"/>
          </a:xfrm>
        </p:spPr>
        <p:txBody>
          <a:bodyPr/>
          <a:lstStyle/>
          <a:p>
            <a:r>
              <a:rPr lang="en-US" sz="2800" dirty="0"/>
              <a:t>vs. an optimal </a:t>
            </a:r>
            <a:r>
              <a:rPr lang="en-US" sz="2800" i="1" dirty="0"/>
              <a:t>informed search </a:t>
            </a:r>
            <a:r>
              <a:rPr lang="en-US" sz="2800" dirty="0"/>
              <a:t>algorithm (A*)</a:t>
            </a:r>
          </a:p>
        </p:txBody>
      </p:sp>
      <p:pic>
        <p:nvPicPr>
          <p:cNvPr id="11269" name="Picture 3" descr="a-star"/>
          <p:cNvPicPr>
            <a:picLocks noGrp="1" noChangeAspect="1" noChangeArrowheads="1"/>
          </p:cNvPicPr>
          <p:nvPr>
            <p:ph idx="1"/>
          </p:nvPr>
        </p:nvPicPr>
        <p:blipFill>
          <a:blip r:embed="rId3" cstate="print"/>
          <a:srcRect/>
          <a:stretch>
            <a:fillRect/>
          </a:stretch>
        </p:blipFill>
        <p:spPr>
          <a:xfrm>
            <a:off x="2570163" y="1295400"/>
            <a:ext cx="4003675" cy="2862263"/>
          </a:xfrm>
          <a:noFill/>
        </p:spPr>
      </p:pic>
      <p:sp>
        <p:nvSpPr>
          <p:cNvPr id="11270" name="Rectangle 4"/>
          <p:cNvSpPr>
            <a:spLocks noChangeArrowheads="1"/>
          </p:cNvSpPr>
          <p:nvPr/>
        </p:nvSpPr>
        <p:spPr bwMode="auto">
          <a:xfrm>
            <a:off x="990600" y="4495800"/>
            <a:ext cx="7543800" cy="1143000"/>
          </a:xfrm>
          <a:prstGeom prst="rect">
            <a:avLst/>
          </a:prstGeom>
          <a:noFill/>
          <a:ln w="9525">
            <a:noFill/>
            <a:miter lim="800000"/>
            <a:headEnd/>
            <a:tailEnd/>
          </a:ln>
        </p:spPr>
        <p:txBody>
          <a:bodyPr lIns="92075" tIns="46038" rIns="92075" bIns="46038"/>
          <a:lstStyle/>
          <a:p>
            <a:pPr marL="225425" indent="-225425">
              <a:spcBef>
                <a:spcPct val="20000"/>
              </a:spcBef>
              <a:buClr>
                <a:srgbClr val="000099"/>
              </a:buClr>
              <a:buSzPct val="100000"/>
              <a:buFont typeface="Symbol" pitchFamily="18" charset="2"/>
              <a:buChar char="·"/>
            </a:pPr>
            <a:r>
              <a:rPr lang="en-US" sz="2000" b="1">
                <a:latin typeface="Arial" charset="0"/>
              </a:rPr>
              <a:t>We add a </a:t>
            </a:r>
            <a:r>
              <a:rPr lang="en-US" sz="2000" b="1" i="1">
                <a:latin typeface="Arial" charset="0"/>
              </a:rPr>
              <a:t>heuristic estimate </a:t>
            </a:r>
            <a:r>
              <a:rPr lang="en-US" sz="2000" b="1">
                <a:latin typeface="Arial" charset="0"/>
              </a:rPr>
              <a:t>of distance to the goal</a:t>
            </a:r>
          </a:p>
          <a:p>
            <a:pPr marL="225425" indent="-225425">
              <a:spcBef>
                <a:spcPct val="20000"/>
              </a:spcBef>
              <a:buClr>
                <a:srgbClr val="000099"/>
              </a:buClr>
              <a:buSzPct val="100000"/>
              <a:buFont typeface="Symbol" pitchFamily="18" charset="2"/>
              <a:buChar char="·"/>
            </a:pPr>
            <a:endParaRPr lang="en-US" sz="2000" b="1">
              <a:latin typeface="Arial" charset="0"/>
            </a:endParaRPr>
          </a:p>
          <a:p>
            <a:pPr marL="225425" indent="-225425">
              <a:spcBef>
                <a:spcPct val="20000"/>
              </a:spcBef>
              <a:buClr>
                <a:srgbClr val="000099"/>
              </a:buClr>
              <a:buSzPct val="100000"/>
              <a:buFont typeface="Symbol" pitchFamily="18" charset="2"/>
              <a:buChar char="·"/>
            </a:pPr>
            <a:r>
              <a:rPr lang="en-US" sz="2000" b="1">
                <a:latin typeface="Arial" charset="0"/>
              </a:rPr>
              <a:t>Yellow: 	examined nodes with </a:t>
            </a:r>
            <a:r>
              <a:rPr lang="en-US" sz="2000" b="1" i="1">
                <a:solidFill>
                  <a:schemeClr val="accent2"/>
                </a:solidFill>
                <a:latin typeface="Arial" charset="0"/>
              </a:rPr>
              <a:t>high </a:t>
            </a:r>
            <a:r>
              <a:rPr lang="en-US" sz="2000" b="1" i="1">
                <a:latin typeface="Arial" charset="0"/>
              </a:rPr>
              <a:t>estimated</a:t>
            </a:r>
            <a:r>
              <a:rPr lang="en-US" sz="2000" b="1">
                <a:latin typeface="Arial" charset="0"/>
              </a:rPr>
              <a:t> distance</a:t>
            </a:r>
          </a:p>
          <a:p>
            <a:pPr marL="225425" indent="-225425">
              <a:spcBef>
                <a:spcPct val="20000"/>
              </a:spcBef>
              <a:buClr>
                <a:srgbClr val="000099"/>
              </a:buClr>
              <a:buSzPct val="100000"/>
              <a:buFont typeface="Symbol" pitchFamily="18" charset="2"/>
              <a:buChar char="·"/>
            </a:pPr>
            <a:r>
              <a:rPr lang="en-US" sz="2000" b="1">
                <a:latin typeface="Arial" charset="0"/>
              </a:rPr>
              <a:t>Blue: 	examined nodes with </a:t>
            </a:r>
            <a:r>
              <a:rPr lang="en-US" sz="2000" b="1" i="1">
                <a:solidFill>
                  <a:schemeClr val="accent2"/>
                </a:solidFill>
                <a:latin typeface="Arial" charset="0"/>
              </a:rPr>
              <a:t>low  </a:t>
            </a:r>
            <a:r>
              <a:rPr lang="en-US" sz="2000" b="1" i="1">
                <a:latin typeface="Arial" charset="0"/>
              </a:rPr>
              <a:t>estimated </a:t>
            </a:r>
            <a:r>
              <a:rPr lang="en-US" sz="2000" b="1">
                <a:latin typeface="Arial" charset="0"/>
              </a:rPr>
              <a:t>distance</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184182963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p:txBody>
          <a:bodyPr/>
          <a:lstStyle/>
          <a:p>
            <a:r>
              <a:rPr lang="en-US" sz="2800"/>
              <a:t>Breadth first in a world with obstacles</a:t>
            </a:r>
          </a:p>
        </p:txBody>
      </p:sp>
      <p:pic>
        <p:nvPicPr>
          <p:cNvPr id="12293" name="Picture 3" descr="dijkstra-trap"/>
          <p:cNvPicPr>
            <a:picLocks noGrp="1" noChangeAspect="1" noChangeArrowheads="1"/>
          </p:cNvPicPr>
          <p:nvPr>
            <p:ph idx="1"/>
          </p:nvPr>
        </p:nvPicPr>
        <p:blipFill>
          <a:blip r:embed="rId3" cstate="print"/>
          <a:srcRect/>
          <a:stretch>
            <a:fillRect/>
          </a:stretch>
        </p:blipFill>
        <p:spPr>
          <a:xfrm>
            <a:off x="2066925" y="1371600"/>
            <a:ext cx="5010150" cy="3581400"/>
          </a:xfrm>
          <a:noFill/>
        </p:spPr>
      </p:pic>
      <p:sp>
        <p:nvSpPr>
          <p:cNvPr id="12294" name="Text Box 4"/>
          <p:cNvSpPr txBox="1">
            <a:spLocks noChangeArrowheads="1"/>
          </p:cNvSpPr>
          <p:nvPr/>
        </p:nvSpPr>
        <p:spPr bwMode="auto">
          <a:xfrm>
            <a:off x="609600" y="5486400"/>
            <a:ext cx="8305800" cy="457200"/>
          </a:xfrm>
          <a:prstGeom prst="rect">
            <a:avLst/>
          </a:prstGeom>
          <a:noFill/>
          <a:ln w="9525">
            <a:noFill/>
            <a:miter lim="800000"/>
            <a:headEnd/>
            <a:tailEnd/>
          </a:ln>
        </p:spPr>
        <p:txBody>
          <a:bodyPr>
            <a:spAutoFit/>
          </a:bodyPr>
          <a:lstStyle/>
          <a:p>
            <a:pPr>
              <a:spcBef>
                <a:spcPct val="50000"/>
              </a:spcBef>
            </a:pPr>
            <a:endParaRPr lang="en-US" sz="240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12332392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610600" cy="457200"/>
          </a:xfrm>
        </p:spPr>
        <p:txBody>
          <a:bodyPr/>
          <a:lstStyle/>
          <a:p>
            <a:r>
              <a:rPr lang="en-US" sz="2800" dirty="0"/>
              <a:t>Greedy best-first search in a world with obstacles</a:t>
            </a: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29</a:t>
            </a:fld>
            <a:endParaRPr lang="en-US" altLang="en-US"/>
          </a:p>
        </p:txBody>
      </p:sp>
      <p:pic>
        <p:nvPicPr>
          <p:cNvPr id="6" name="Picture 2" descr="http://theory.stanford.edu/%7Eamitp/game-programming/a-star/best-first-search-tr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371600"/>
            <a:ext cx="50101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1269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logistics</a:t>
            </a:r>
            <a:endParaRPr lang="en-US" dirty="0"/>
          </a:p>
        </p:txBody>
      </p:sp>
      <p:sp>
        <p:nvSpPr>
          <p:cNvPr id="3" name="Content Placeholder 2"/>
          <p:cNvSpPr>
            <a:spLocks noGrp="1"/>
          </p:cNvSpPr>
          <p:nvPr>
            <p:ph idx="1"/>
          </p:nvPr>
        </p:nvSpPr>
        <p:spPr/>
        <p:txBody>
          <a:bodyPr/>
          <a:lstStyle/>
          <a:p>
            <a:r>
              <a:rPr lang="en-US" dirty="0" smtClean="0"/>
              <a:t>Course </a:t>
            </a:r>
            <a:r>
              <a:rPr lang="en-US" dirty="0"/>
              <a:t>policies have been </a:t>
            </a:r>
            <a:r>
              <a:rPr lang="en-US" dirty="0" smtClean="0"/>
              <a:t>clarified</a:t>
            </a:r>
          </a:p>
          <a:p>
            <a:r>
              <a:rPr lang="en-US" dirty="0" smtClean="0"/>
              <a:t>Grading: </a:t>
            </a:r>
            <a:r>
              <a:rPr lang="en-US" b="0" dirty="0" smtClean="0"/>
              <a:t>There </a:t>
            </a:r>
            <a:r>
              <a:rPr lang="en-US" b="0" dirty="0"/>
              <a:t>roughly one homework assignment per week, aside from weeks with exams. Students enrolled in CIS 421 may skip one HW assignment, or they may discard their lowest scoring HW assignment. Students enrolled in CIS 521 must complete all HW assignments and cannot discard their lowest scoring assignment</a:t>
            </a:r>
            <a:r>
              <a:rPr lang="en-US" b="0" dirty="0" smtClean="0"/>
              <a:t>.</a:t>
            </a:r>
          </a:p>
          <a:p>
            <a:r>
              <a:rPr lang="en-US" dirty="0" smtClean="0"/>
              <a:t>Collaboration: </a:t>
            </a:r>
            <a:r>
              <a:rPr lang="en-US" b="0" dirty="0"/>
              <a:t> You are not allowed to upload your code to publicly accessible places (like public </a:t>
            </a:r>
            <a:r>
              <a:rPr lang="en-US" b="0" dirty="0" err="1"/>
              <a:t>github</a:t>
            </a:r>
            <a:r>
              <a:rPr lang="en-US" b="0" dirty="0"/>
              <a:t> repositories), and you are not allowed to access anyone else’s code. </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3</a:t>
            </a:fld>
            <a:endParaRPr lang="en-US" altLang="en-US"/>
          </a:p>
        </p:txBody>
      </p:sp>
    </p:spTree>
    <p:extLst>
      <p:ext uri="{BB962C8B-B14F-4D97-AF65-F5344CB8AC3E}">
        <p14:creationId xmlns:p14="http://schemas.microsoft.com/office/powerpoint/2010/main" val="6825424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762000" y="609600"/>
            <a:ext cx="8077200" cy="457200"/>
          </a:xfrm>
        </p:spPr>
        <p:txBody>
          <a:bodyPr/>
          <a:lstStyle/>
          <a:p>
            <a:r>
              <a:rPr lang="en-US" sz="2800"/>
              <a:t>Informed search (A*) in a world with obstacles</a:t>
            </a:r>
          </a:p>
        </p:txBody>
      </p:sp>
      <p:pic>
        <p:nvPicPr>
          <p:cNvPr id="13317" name="Picture 3" descr="a-star-trap"/>
          <p:cNvPicPr>
            <a:picLocks noGrp="1" noChangeAspect="1" noChangeArrowheads="1"/>
          </p:cNvPicPr>
          <p:nvPr>
            <p:ph idx="1"/>
          </p:nvPr>
        </p:nvPicPr>
        <p:blipFill>
          <a:blip r:embed="rId3" cstate="print"/>
          <a:srcRect/>
          <a:stretch>
            <a:fillRect/>
          </a:stretch>
        </p:blipFill>
        <p:spPr>
          <a:xfrm>
            <a:off x="2066925" y="1371600"/>
            <a:ext cx="5010150" cy="3581400"/>
          </a:xfrm>
          <a:noFill/>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166422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dirty="0"/>
              <a:t>Introduction to Informed search</a:t>
            </a:r>
          </a:p>
          <a:p>
            <a:pPr lvl="1">
              <a:lnSpc>
                <a:spcPct val="80000"/>
              </a:lnSpc>
              <a:spcAft>
                <a:spcPts val="600"/>
              </a:spcAft>
            </a:pPr>
            <a:r>
              <a:rPr lang="en-US" dirty="0"/>
              <a:t>Heuristics</a:t>
            </a:r>
          </a:p>
          <a:p>
            <a:pPr>
              <a:lnSpc>
                <a:spcPct val="80000"/>
              </a:lnSpc>
              <a:spcAft>
                <a:spcPts val="600"/>
              </a:spcAft>
            </a:pPr>
            <a:r>
              <a:rPr lang="en-US" sz="2800" i="1" dirty="0">
                <a:solidFill>
                  <a:srgbClr val="FF0000"/>
                </a:solidFill>
              </a:rPr>
              <a:t>1st attempt: Greedy Best-first search </a:t>
            </a:r>
            <a:br>
              <a:rPr lang="en-US" sz="2800" i="1" dirty="0">
                <a:solidFill>
                  <a:srgbClr val="FF0000"/>
                </a:solidFill>
              </a:rPr>
            </a:br>
            <a:r>
              <a:rPr lang="en-US" sz="2800" i="1" dirty="0">
                <a:solidFill>
                  <a:srgbClr val="FF0000"/>
                </a:solidFill>
              </a:rPr>
              <a:t>(AIMA 3.5.1)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31</a:t>
            </a:fld>
            <a:endParaRPr lang="en-US" altLang="en-US"/>
          </a:p>
        </p:txBody>
      </p:sp>
    </p:spTree>
    <p:extLst>
      <p:ext uri="{BB962C8B-B14F-4D97-AF65-F5344CB8AC3E}">
        <p14:creationId xmlns:p14="http://schemas.microsoft.com/office/powerpoint/2010/main" val="261522990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Review: Best-first search</a:t>
            </a:r>
            <a:endParaRPr lang="en-US" dirty="0"/>
          </a:p>
        </p:txBody>
      </p:sp>
      <p:sp>
        <p:nvSpPr>
          <p:cNvPr id="14341" name="Rectangle 3"/>
          <p:cNvSpPr>
            <a:spLocks noGrp="1" noChangeArrowheads="1"/>
          </p:cNvSpPr>
          <p:nvPr>
            <p:ph type="body" idx="1"/>
          </p:nvPr>
        </p:nvSpPr>
        <p:spPr/>
        <p:txBody>
          <a:bodyPr/>
          <a:lstStyle/>
          <a:p>
            <a:pPr marL="0" indent="0">
              <a:buNone/>
            </a:pPr>
            <a:r>
              <a:rPr lang="en-US" i="1" dirty="0">
                <a:solidFill>
                  <a:schemeClr val="accent2"/>
                </a:solidFill>
              </a:rPr>
              <a:t>Basic idea:</a:t>
            </a:r>
          </a:p>
          <a:p>
            <a:r>
              <a:rPr lang="en-US" i="1" dirty="0">
                <a:solidFill>
                  <a:schemeClr val="accent2"/>
                </a:solidFill>
              </a:rPr>
              <a:t>select node for expansion </a:t>
            </a:r>
            <a:r>
              <a:rPr lang="en-US" sz="2400" dirty="0"/>
              <a:t>with minimal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1"/>
            <a:r>
              <a:rPr lang="en-US" dirty="0"/>
              <a:t>where</a:t>
            </a:r>
            <a:r>
              <a:rPr lang="en-US" sz="2000" b="1" i="1" dirty="0">
                <a:solidFill>
                  <a:schemeClr val="accent2"/>
                </a:solidFill>
                <a:latin typeface="Times New Roman" pitchFamily="18" charset="0"/>
              </a:rPr>
              <a:t> </a:t>
            </a:r>
            <a:r>
              <a:rPr lang="en-US" b="1" i="1" dirty="0">
                <a:solidFill>
                  <a:schemeClr val="accent2"/>
                </a:solidFill>
                <a:latin typeface="Times New Roman" pitchFamily="18" charset="0"/>
              </a:rPr>
              <a:t>f(n) </a:t>
            </a:r>
            <a:r>
              <a:rPr lang="en-US" dirty="0"/>
              <a:t>is some function that </a:t>
            </a:r>
            <a:r>
              <a:rPr lang="en-US" sz="2000" dirty="0"/>
              <a:t>includes </a:t>
            </a:r>
            <a:r>
              <a:rPr lang="en-US" sz="2400" b="1" i="1" dirty="0">
                <a:solidFill>
                  <a:schemeClr val="accent2"/>
                </a:solidFill>
                <a:latin typeface="Times New Roman" pitchFamily="18" charset="0"/>
              </a:rPr>
              <a:t>estimate heuristic h(n)</a:t>
            </a:r>
            <a:r>
              <a:rPr lang="en-US" sz="2000" b="1" i="1" dirty="0">
                <a:solidFill>
                  <a:schemeClr val="accent2"/>
                </a:solidFill>
                <a:latin typeface="Times New Roman" pitchFamily="18" charset="0"/>
              </a:rPr>
              <a:t> </a:t>
            </a:r>
            <a:r>
              <a:rPr lang="en-US" sz="2000" dirty="0"/>
              <a:t>of the remaining distance to goal</a:t>
            </a:r>
            <a:endParaRPr lang="en-US" sz="2400" b="1" i="1" dirty="0">
              <a:solidFill>
                <a:schemeClr val="accent2"/>
              </a:solidFill>
              <a:latin typeface="Times New Roman" pitchFamily="18" charset="0"/>
            </a:endParaRPr>
          </a:p>
          <a:p>
            <a:pPr lvl="1"/>
            <a:endParaRPr lang="en-US" sz="2000" dirty="0"/>
          </a:p>
          <a:p>
            <a:r>
              <a:rPr lang="en-US" dirty="0"/>
              <a:t>Implement using priority queue</a:t>
            </a:r>
          </a:p>
          <a:p>
            <a:r>
              <a:rPr lang="en-US" dirty="0"/>
              <a:t>Exactly UCS with </a:t>
            </a:r>
            <a:r>
              <a:rPr lang="en-US" i="1" dirty="0">
                <a:solidFill>
                  <a:schemeClr val="accent2"/>
                </a:solidFill>
                <a:latin typeface="Times New Roman" pitchFamily="18" charset="0"/>
              </a:rPr>
              <a:t>f(n) </a:t>
            </a:r>
            <a:r>
              <a:rPr lang="en-US" dirty="0"/>
              <a:t>replacing </a:t>
            </a:r>
            <a:r>
              <a:rPr lang="en-US" i="1" dirty="0">
                <a:solidFill>
                  <a:schemeClr val="accent2"/>
                </a:solidFill>
                <a:latin typeface="Times New Roman" pitchFamily="18" charset="0"/>
              </a:rPr>
              <a:t>g(n)</a:t>
            </a:r>
          </a:p>
          <a:p>
            <a:pPr lvl="1"/>
            <a:endParaRPr lang="en-US" b="1"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541996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Greedy</a:t>
            </a:r>
            <a:r>
              <a:rPr lang="en-US" dirty="0"/>
              <a:t> best-first search: </a:t>
            </a:r>
            <a:r>
              <a:rPr lang="en-US" i="1" dirty="0">
                <a:solidFill>
                  <a:schemeClr val="accent2"/>
                </a:solidFill>
                <a:latin typeface="Times New Roman" pitchFamily="18" charset="0"/>
              </a:rPr>
              <a:t>f(n) = h(n)</a:t>
            </a:r>
            <a:br>
              <a:rPr lang="en-US" i="1" dirty="0">
                <a:solidFill>
                  <a:schemeClr val="accent2"/>
                </a:solidFill>
                <a:latin typeface="Times New Roman" pitchFamily="18" charset="0"/>
              </a:rPr>
            </a:br>
            <a:endParaRPr lang="en-US" dirty="0"/>
          </a:p>
        </p:txBody>
      </p:sp>
      <p:sp>
        <p:nvSpPr>
          <p:cNvPr id="14341" name="Rectangle 3"/>
          <p:cNvSpPr>
            <a:spLocks noGrp="1" noChangeArrowheads="1"/>
          </p:cNvSpPr>
          <p:nvPr>
            <p:ph type="body" idx="1"/>
          </p:nvPr>
        </p:nvSpPr>
        <p:spPr/>
        <p:txBody>
          <a:bodyPr/>
          <a:lstStyle/>
          <a:p>
            <a:r>
              <a:rPr lang="en-US" dirty="0"/>
              <a:t>Expands the node that </a:t>
            </a:r>
            <a:r>
              <a:rPr lang="en-US" i="1" dirty="0">
                <a:solidFill>
                  <a:schemeClr val="accent2"/>
                </a:solidFill>
              </a:rPr>
              <a:t>is estimated </a:t>
            </a:r>
            <a:r>
              <a:rPr lang="en-US" dirty="0"/>
              <a:t>to be closest to goal </a:t>
            </a:r>
          </a:p>
          <a:p>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r>
              <a:rPr lang="en-US" dirty="0"/>
              <a:t>Here, </a:t>
            </a:r>
            <a:r>
              <a:rPr lang="en-US" i="1" dirty="0">
                <a:latin typeface="Times New Roman" pitchFamily="18" charset="0"/>
              </a:rPr>
              <a:t>h(n) = </a:t>
            </a:r>
            <a:r>
              <a:rPr lang="en-US" i="1" dirty="0" err="1">
                <a:latin typeface="Times New Roman" pitchFamily="18" charset="0"/>
              </a:rPr>
              <a:t>h</a:t>
            </a:r>
            <a:r>
              <a:rPr lang="en-US" i="1" baseline="-25000" dirty="0" err="1">
                <a:latin typeface="Times New Roman" pitchFamily="18" charset="0"/>
              </a:rPr>
              <a:t>SLD</a:t>
            </a:r>
            <a:r>
              <a:rPr lang="en-US" i="1" dirty="0">
                <a:latin typeface="Times New Roman" pitchFamily="18" charset="0"/>
              </a:rPr>
              <a:t>(n)</a:t>
            </a:r>
            <a:r>
              <a:rPr lang="en-US" dirty="0"/>
              <a:t> = straight-line distance from </a:t>
            </a:r>
            <a:r>
              <a:rPr lang="en-US" i="1" dirty="0">
                <a:solidFill>
                  <a:schemeClr val="accent2"/>
                </a:solidFill>
              </a:rPr>
              <a:t>`</a:t>
            </a:r>
            <a:r>
              <a:rPr lang="en-US" dirty="0"/>
              <a:t> to Bucharest</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58008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a:t>Greedy best-first search example</a:t>
            </a:r>
          </a:p>
        </p:txBody>
      </p:sp>
      <p:pic>
        <p:nvPicPr>
          <p:cNvPr id="15365" name="Picture 3" descr="greedy-progress01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5366" name="Rectangle 4"/>
          <p:cNvSpPr>
            <a:spLocks noChangeArrowheads="1"/>
          </p:cNvSpPr>
          <p:nvPr/>
        </p:nvSpPr>
        <p:spPr bwMode="auto">
          <a:xfrm>
            <a:off x="685800" y="3670300"/>
            <a:ext cx="7772400" cy="21971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sz="1600" b="1">
                <a:latin typeface="Arial" charset="0"/>
              </a:rPr>
              <a:t>Initial State = Arad</a:t>
            </a:r>
          </a:p>
          <a:p>
            <a:pPr marL="342900" indent="-342900">
              <a:spcBef>
                <a:spcPct val="20000"/>
              </a:spcBef>
              <a:buClr>
                <a:srgbClr val="000099"/>
              </a:buClr>
              <a:buSzPct val="100000"/>
              <a:buFont typeface="Symbol" pitchFamily="18" charset="2"/>
              <a:buChar char="·"/>
            </a:pPr>
            <a:r>
              <a:rPr lang="en-US" sz="1600" b="1">
                <a:latin typeface="Arial" charset="0"/>
              </a:rPr>
              <a:t>Goal State = Bucharest</a:t>
            </a:r>
          </a:p>
        </p:txBody>
      </p:sp>
      <p:pic>
        <p:nvPicPr>
          <p:cNvPr id="15367" name="Picture 5"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5368" name="Text Box 6"/>
          <p:cNvSpPr txBox="1">
            <a:spLocks noChangeArrowheads="1"/>
          </p:cNvSpPr>
          <p:nvPr/>
        </p:nvSpPr>
        <p:spPr bwMode="auto">
          <a:xfrm>
            <a:off x="152400" y="1219200"/>
            <a:ext cx="1219200" cy="846138"/>
          </a:xfrm>
          <a:prstGeom prst="rect">
            <a:avLst/>
          </a:prstGeom>
          <a:noFill/>
          <a:ln w="9525">
            <a:noFill/>
            <a:miter lim="800000"/>
            <a:headEnd/>
            <a:tailEnd/>
          </a:ln>
        </p:spPr>
        <p:txBody>
          <a:bodyPr>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C00CC"/>
                </a:solidFill>
                <a:latin typeface="Arial" charset="0"/>
              </a:rPr>
              <a:t>Arad 366</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34</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309388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greedy-progress02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6389" name="Rectangle 3"/>
          <p:cNvSpPr>
            <a:spLocks noGrp="1" noChangeArrowheads="1"/>
          </p:cNvSpPr>
          <p:nvPr>
            <p:ph type="title"/>
          </p:nvPr>
        </p:nvSpPr>
        <p:spPr/>
        <p:txBody>
          <a:bodyPr/>
          <a:lstStyle/>
          <a:p>
            <a:r>
              <a:rPr lang="en-US"/>
              <a:t>Greedy best-first search example</a:t>
            </a:r>
          </a:p>
        </p:txBody>
      </p:sp>
      <p:pic>
        <p:nvPicPr>
          <p:cNvPr id="16390"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6391" name="Text Box 7"/>
          <p:cNvSpPr txBox="1">
            <a:spLocks noChangeArrowheads="1"/>
          </p:cNvSpPr>
          <p:nvPr/>
        </p:nvSpPr>
        <p:spPr bwMode="auto">
          <a:xfrm>
            <a:off x="152400" y="1219200"/>
            <a:ext cx="2057400" cy="127727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chemeClr val="accent2"/>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35</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3819748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greedy-progress03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7413" name="Rectangle 3"/>
          <p:cNvSpPr>
            <a:spLocks noGrp="1" noChangeArrowheads="1"/>
          </p:cNvSpPr>
          <p:nvPr>
            <p:ph type="title"/>
          </p:nvPr>
        </p:nvSpPr>
        <p:spPr/>
        <p:txBody>
          <a:bodyPr/>
          <a:lstStyle/>
          <a:p>
            <a:r>
              <a:rPr lang="en-US"/>
              <a:t>Greedy best-first search example</a:t>
            </a:r>
          </a:p>
        </p:txBody>
      </p:sp>
      <p:pic>
        <p:nvPicPr>
          <p:cNvPr id="17414"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7415" name="Text Box 5"/>
          <p:cNvSpPr txBox="1">
            <a:spLocks noChangeArrowheads="1"/>
          </p:cNvSpPr>
          <p:nvPr/>
        </p:nvSpPr>
        <p:spPr bwMode="auto">
          <a:xfrm>
            <a:off x="152400" y="1219200"/>
            <a:ext cx="19812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err="1">
                <a:solidFill>
                  <a:srgbClr val="00B050"/>
                </a:solidFill>
                <a:latin typeface="Arial" charset="0"/>
              </a:rPr>
              <a:t>Fagaras</a:t>
            </a:r>
            <a:r>
              <a:rPr lang="en-US" sz="1400" dirty="0">
                <a:solidFill>
                  <a:srgbClr val="00B050"/>
                </a:solidFill>
                <a:latin typeface="Arial" charset="0"/>
              </a:rPr>
              <a:t> 176</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36</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471482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greedy-progress04c"/>
          <p:cNvPicPr>
            <a:picLocks noChangeAspect="1" noChangeArrowheads="1"/>
          </p:cNvPicPr>
          <p:nvPr/>
        </p:nvPicPr>
        <p:blipFill>
          <a:blip r:embed="rId3" cstate="print"/>
          <a:srcRect/>
          <a:stretch>
            <a:fillRect/>
          </a:stretch>
        </p:blipFill>
        <p:spPr bwMode="auto">
          <a:xfrm>
            <a:off x="1752600" y="1812925"/>
            <a:ext cx="6581775" cy="2397125"/>
          </a:xfrm>
          <a:prstGeom prst="rect">
            <a:avLst/>
          </a:prstGeom>
          <a:noFill/>
          <a:ln w="9525">
            <a:noFill/>
            <a:miter lim="800000"/>
            <a:headEnd/>
            <a:tailEnd/>
          </a:ln>
        </p:spPr>
      </p:pic>
      <p:sp>
        <p:nvSpPr>
          <p:cNvPr id="18437" name="Rectangle 3"/>
          <p:cNvSpPr>
            <a:spLocks noGrp="1" noChangeArrowheads="1"/>
          </p:cNvSpPr>
          <p:nvPr>
            <p:ph type="title"/>
          </p:nvPr>
        </p:nvSpPr>
        <p:spPr/>
        <p:txBody>
          <a:bodyPr/>
          <a:lstStyle/>
          <a:p>
            <a:r>
              <a:rPr lang="en-US"/>
              <a:t>Greedy best-first search example</a:t>
            </a:r>
          </a:p>
        </p:txBody>
      </p:sp>
      <p:pic>
        <p:nvPicPr>
          <p:cNvPr id="18438"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8439" name="Rectangle 5"/>
          <p:cNvSpPr>
            <a:spLocks noChangeArrowheads="1"/>
          </p:cNvSpPr>
          <p:nvPr/>
        </p:nvSpPr>
        <p:spPr bwMode="auto">
          <a:xfrm>
            <a:off x="581025" y="4152900"/>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a:latin typeface="Arial" charset="0"/>
            </a:endParaRPr>
          </a:p>
          <a:p>
            <a:pPr marL="342900" indent="-342900">
              <a:spcBef>
                <a:spcPct val="20000"/>
              </a:spcBef>
              <a:buClr>
                <a:srgbClr val="000099"/>
              </a:buClr>
              <a:buSzPct val="100000"/>
              <a:buFont typeface="Symbol" pitchFamily="18" charset="2"/>
              <a:buNone/>
            </a:pPr>
            <a:r>
              <a:rPr lang="en-US" sz="2800" b="1" i="1">
                <a:solidFill>
                  <a:srgbClr val="CC00CC"/>
                </a:solidFill>
                <a:latin typeface="Arial" charset="0"/>
              </a:rPr>
              <a:t>Goal reached !!</a:t>
            </a:r>
            <a:r>
              <a:rPr lang="en-US" sz="1600" b="1">
                <a:latin typeface="Arial" charset="0"/>
              </a:rPr>
              <a:t> </a:t>
            </a:r>
          </a:p>
        </p:txBody>
      </p:sp>
      <p:sp>
        <p:nvSpPr>
          <p:cNvPr id="18440" name="Text Box 6"/>
          <p:cNvSpPr txBox="1">
            <a:spLocks noChangeArrowheads="1"/>
          </p:cNvSpPr>
          <p:nvPr/>
        </p:nvSpPr>
        <p:spPr bwMode="auto">
          <a:xfrm>
            <a:off x="152400" y="1219200"/>
            <a:ext cx="2438400" cy="2569934"/>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00000"/>
                </a:solidFill>
                <a:latin typeface="Arial" charset="0"/>
              </a:rPr>
              <a:t>Bucharest 0</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rgbClr val="C00000"/>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2010892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a:t>Properties of greedy best-first search</a:t>
            </a:r>
          </a:p>
        </p:txBody>
      </p:sp>
      <p:sp>
        <p:nvSpPr>
          <p:cNvPr id="19461" name="Rectangle 3"/>
          <p:cNvSpPr>
            <a:spLocks noGrp="1" noChangeArrowheads="1"/>
          </p:cNvSpPr>
          <p:nvPr>
            <p:ph type="body" idx="1"/>
          </p:nvPr>
        </p:nvSpPr>
        <p:spPr>
          <a:xfrm>
            <a:off x="893763" y="1295400"/>
            <a:ext cx="8054975" cy="4572000"/>
          </a:xfrm>
        </p:spPr>
        <p:txBody>
          <a:bodyPr/>
          <a:lstStyle/>
          <a:p>
            <a:r>
              <a:rPr lang="en-US" i="1" u="sng">
                <a:solidFill>
                  <a:schemeClr val="accent2"/>
                </a:solidFill>
              </a:rPr>
              <a:t>Optimal?</a:t>
            </a:r>
            <a:r>
              <a:rPr lang="en-US" i="1">
                <a:solidFill>
                  <a:schemeClr val="accent2"/>
                </a:solidFill>
              </a:rPr>
              <a:t> 	</a:t>
            </a:r>
          </a:p>
          <a:p>
            <a:pPr lvl="1"/>
            <a:r>
              <a:rPr lang="en-US"/>
              <a:t>No!</a:t>
            </a:r>
          </a:p>
          <a:p>
            <a:pPr lvl="2"/>
            <a:r>
              <a:rPr lang="en-US" sz="1600"/>
              <a:t>Found: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Fagaras  Bucharest (450km)</a:t>
            </a:r>
            <a:r>
              <a:rPr lang="en-US" i="1">
                <a:solidFill>
                  <a:schemeClr val="accent2"/>
                </a:solidFill>
                <a:sym typeface="Wingdings" pitchFamily="2" charset="2"/>
              </a:rPr>
              <a:t> </a:t>
            </a:r>
          </a:p>
          <a:p>
            <a:pPr lvl="2"/>
            <a:r>
              <a:rPr lang="en-US" sz="1600">
                <a:sym typeface="Wingdings" pitchFamily="2" charset="2"/>
              </a:rPr>
              <a:t>Shorter: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Rimnicu Vilcea   Pitesti Bucharest</a:t>
            </a:r>
            <a:r>
              <a:rPr lang="en-US" i="1">
                <a:solidFill>
                  <a:schemeClr val="accent2"/>
                </a:solidFill>
                <a:sym typeface="Wingdings" pitchFamily="2" charset="2"/>
              </a:rPr>
              <a:t> (418km)</a:t>
            </a:r>
          </a:p>
        </p:txBody>
      </p:sp>
      <p:grpSp>
        <p:nvGrpSpPr>
          <p:cNvPr id="2" name="Group 30"/>
          <p:cNvGrpSpPr>
            <a:grpSpLocks/>
          </p:cNvGrpSpPr>
          <p:nvPr/>
        </p:nvGrpSpPr>
        <p:grpSpPr bwMode="auto">
          <a:xfrm>
            <a:off x="1512888" y="2792413"/>
            <a:ext cx="6324600" cy="3471862"/>
            <a:chOff x="336" y="144"/>
            <a:chExt cx="4944" cy="2688"/>
          </a:xfrm>
        </p:grpSpPr>
        <p:pic>
          <p:nvPicPr>
            <p:cNvPr id="19463" name="Picture 31"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9464" name="Text Box 32"/>
            <p:cNvSpPr txBox="1">
              <a:spLocks noChangeArrowheads="1"/>
            </p:cNvSpPr>
            <p:nvPr/>
          </p:nvSpPr>
          <p:spPr bwMode="auto">
            <a:xfrm>
              <a:off x="383" y="816"/>
              <a:ext cx="240" cy="118"/>
            </a:xfrm>
            <a:prstGeom prst="rect">
              <a:avLst/>
            </a:prstGeom>
            <a:solidFill>
              <a:schemeClr val="bg1"/>
            </a:solidFill>
            <a:ln w="9525">
              <a:noFill/>
              <a:miter lim="800000"/>
              <a:headEnd/>
              <a:tailEnd/>
            </a:ln>
          </p:spPr>
          <p:txBody>
            <a:bodyPr lIns="0" tIns="0" rIns="0" bIns="0">
              <a:spAutoFit/>
            </a:bodyPr>
            <a:lstStyle/>
            <a:p>
              <a:pPr algn="r" eaLnBrk="1" hangingPunct="1"/>
              <a:r>
                <a:rPr lang="en-US" sz="1000">
                  <a:solidFill>
                    <a:schemeClr val="accent2"/>
                  </a:solidFill>
                </a:rPr>
                <a:t>Arad</a:t>
              </a:r>
            </a:p>
          </p:txBody>
        </p:sp>
        <p:sp>
          <p:nvSpPr>
            <p:cNvPr id="19465" name="Text Box 33"/>
            <p:cNvSpPr txBox="1">
              <a:spLocks noChangeArrowheads="1"/>
            </p:cNvSpPr>
            <p:nvPr/>
          </p:nvSpPr>
          <p:spPr bwMode="auto">
            <a:xfrm>
              <a:off x="528" y="1200"/>
              <a:ext cx="143" cy="177"/>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900">
                  <a:solidFill>
                    <a:schemeClr val="accent2"/>
                  </a:solidFill>
                </a:rPr>
                <a:t>118</a:t>
              </a:r>
            </a:p>
          </p:txBody>
        </p:sp>
        <p:sp>
          <p:nvSpPr>
            <p:cNvPr id="19466" name="Oval 34"/>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9467" name="Oval 35"/>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38</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968255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Properties of greedy best-first search</a:t>
            </a:r>
          </a:p>
        </p:txBody>
      </p:sp>
      <p:sp>
        <p:nvSpPr>
          <p:cNvPr id="20485" name="Rectangle 3"/>
          <p:cNvSpPr>
            <a:spLocks noGrp="1" noChangeArrowheads="1"/>
          </p:cNvSpPr>
          <p:nvPr>
            <p:ph type="body" sz="half" idx="1"/>
          </p:nvPr>
        </p:nvSpPr>
        <p:spPr>
          <a:xfrm>
            <a:off x="685800" y="1295400"/>
            <a:ext cx="5334000" cy="4572000"/>
          </a:xfrm>
        </p:spPr>
        <p:txBody>
          <a:bodyPr/>
          <a:lstStyle/>
          <a:p>
            <a:r>
              <a:rPr lang="en-US" sz="2000" i="1" u="sng">
                <a:solidFill>
                  <a:schemeClr val="accent2"/>
                </a:solidFill>
              </a:rPr>
              <a:t>Complete?</a:t>
            </a:r>
            <a:r>
              <a:rPr lang="en-US" sz="2000" i="1">
                <a:solidFill>
                  <a:schemeClr val="accent2"/>
                </a:solidFill>
              </a:rPr>
              <a:t> 	</a:t>
            </a:r>
          </a:p>
          <a:p>
            <a:pPr lvl="1"/>
            <a:r>
              <a:rPr lang="en-US" sz="1800"/>
              <a:t>No – can get stuck in loops, </a:t>
            </a:r>
          </a:p>
          <a:p>
            <a:pPr lvl="1"/>
            <a:r>
              <a:rPr lang="en-US" sz="1800"/>
              <a:t>e.g., Iasi </a:t>
            </a:r>
            <a:r>
              <a:rPr lang="en-US" sz="1800">
                <a:sym typeface="Wingdings" pitchFamily="2" charset="2"/>
              </a:rPr>
              <a:t></a:t>
            </a:r>
            <a:r>
              <a:rPr lang="en-US" sz="1800"/>
              <a:t> Neamt </a:t>
            </a:r>
            <a:r>
              <a:rPr lang="en-US" sz="1800">
                <a:sym typeface="Wingdings" pitchFamily="2" charset="2"/>
              </a:rPr>
              <a:t></a:t>
            </a:r>
            <a:r>
              <a:rPr lang="en-US" sz="1800"/>
              <a:t> Iasi </a:t>
            </a:r>
            <a:r>
              <a:rPr lang="en-US" sz="1800">
                <a:sym typeface="Wingdings" pitchFamily="2" charset="2"/>
              </a:rPr>
              <a:t></a:t>
            </a:r>
            <a:r>
              <a:rPr lang="en-US" sz="1800"/>
              <a:t> Neamt </a:t>
            </a:r>
            <a:r>
              <a:rPr lang="en-US" sz="1800">
                <a:sym typeface="Wingdings" pitchFamily="2" charset="2"/>
              </a:rPr>
              <a:t></a:t>
            </a:r>
            <a:r>
              <a:rPr lang="en-US" sz="1800"/>
              <a:t>…</a:t>
            </a:r>
          </a:p>
        </p:txBody>
      </p:sp>
      <p:pic>
        <p:nvPicPr>
          <p:cNvPr id="20486" name="Picture 4" descr="graph1Martha"/>
          <p:cNvPicPr>
            <a:picLocks noChangeAspect="1" noChangeArrowheads="1"/>
          </p:cNvPicPr>
          <p:nvPr/>
        </p:nvPicPr>
        <p:blipFill>
          <a:blip r:embed="rId3" cstate="print"/>
          <a:srcRect l="-2" t="10439" r="3847" b="6058"/>
          <a:stretch>
            <a:fillRect/>
          </a:stretch>
        </p:blipFill>
        <p:spPr bwMode="auto">
          <a:xfrm>
            <a:off x="1752600" y="2590800"/>
            <a:ext cx="6477000" cy="3625850"/>
          </a:xfrm>
          <a:prstGeom prst="rect">
            <a:avLst/>
          </a:prstGeom>
          <a:noFill/>
          <a:ln w="15875">
            <a:solidFill>
              <a:schemeClr val="tx1"/>
            </a:solidFill>
            <a:miter lim="800000"/>
            <a:headEnd/>
            <a:tailEnd/>
          </a:ln>
        </p:spPr>
      </p:pic>
      <p:sp>
        <p:nvSpPr>
          <p:cNvPr id="20487" name="Line 5"/>
          <p:cNvSpPr>
            <a:spLocks noChangeShapeType="1"/>
          </p:cNvSpPr>
          <p:nvPr/>
        </p:nvSpPr>
        <p:spPr bwMode="auto">
          <a:xfrm>
            <a:off x="4795838" y="3429000"/>
            <a:ext cx="6350" cy="534988"/>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88" name="Text Box 6"/>
          <p:cNvSpPr txBox="1">
            <a:spLocks noChangeArrowheads="1"/>
          </p:cNvSpPr>
          <p:nvPr/>
        </p:nvSpPr>
        <p:spPr bwMode="auto">
          <a:xfrm>
            <a:off x="4435475" y="3089275"/>
            <a:ext cx="874713"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Goal</a:t>
            </a:r>
          </a:p>
        </p:txBody>
      </p:sp>
      <p:sp>
        <p:nvSpPr>
          <p:cNvPr id="20489" name="Line 7"/>
          <p:cNvSpPr>
            <a:spLocks noChangeShapeType="1"/>
          </p:cNvSpPr>
          <p:nvPr/>
        </p:nvSpPr>
        <p:spPr bwMode="auto">
          <a:xfrm flipH="1">
            <a:off x="6946900" y="3154363"/>
            <a:ext cx="381000" cy="274637"/>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90" name="Text Box 8"/>
          <p:cNvSpPr txBox="1">
            <a:spLocks noChangeArrowheads="1"/>
          </p:cNvSpPr>
          <p:nvPr/>
        </p:nvSpPr>
        <p:spPr bwMode="auto">
          <a:xfrm>
            <a:off x="6900863" y="2784475"/>
            <a:ext cx="874712"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Initial</a:t>
            </a:r>
          </a:p>
        </p:txBody>
      </p:sp>
      <p:sp>
        <p:nvSpPr>
          <p:cNvPr id="2" name="Slide Number Placeholder 1"/>
          <p:cNvSpPr>
            <a:spLocks noGrp="1"/>
          </p:cNvSpPr>
          <p:nvPr>
            <p:ph type="sldNum" sz="quarter" idx="12"/>
          </p:nvPr>
        </p:nvSpPr>
        <p:spPr/>
        <p:txBody>
          <a:bodyPr/>
          <a:lstStyle/>
          <a:p>
            <a:pPr>
              <a:defRPr/>
            </a:pPr>
            <a:r>
              <a:rPr lang="en-US" altLang="en-US"/>
              <a:t>       </a:t>
            </a:r>
            <a:fld id="{3740A43A-E58B-4DA0-93E6-33D4816EB64A}" type="slidenum">
              <a:rPr lang="en-US" altLang="en-US" smtClean="0"/>
              <a:pPr>
                <a:defRPr/>
              </a:pPr>
              <a:t>39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365709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dirty="0" smtClean="0"/>
              <a:t>Review: Search problem definition</a:t>
            </a:r>
            <a:endParaRPr lang="en-US" dirty="0"/>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a:solidFill>
                  <a:schemeClr val="accent2"/>
                </a:solidFill>
              </a:rPr>
              <a:t>States</a:t>
            </a:r>
            <a:r>
              <a:rPr lang="en-US"/>
              <a:t>: a set </a:t>
            </a:r>
            <a:r>
              <a:rPr lang="en-US" b="1" i="1">
                <a:latin typeface="Times" pitchFamily="18" charset="0"/>
                <a:cs typeface="Times" pitchFamily="18" charset="0"/>
              </a:rPr>
              <a:t>S</a:t>
            </a:r>
          </a:p>
          <a:p>
            <a:pPr marL="914400" lvl="1" indent="-457200">
              <a:lnSpc>
                <a:spcPct val="90000"/>
              </a:lnSpc>
              <a:spcBef>
                <a:spcPts val="300"/>
              </a:spcBef>
              <a:buFontTx/>
              <a:buAutoNum type="arabicPeriod"/>
            </a:pPr>
            <a:endParaRPr lang="en-US" sz="200" b="1" i="1">
              <a:latin typeface="Times" pitchFamily="18" charset="0"/>
              <a:cs typeface="Times" pitchFamily="18" charset="0"/>
            </a:endParaRPr>
          </a:p>
          <a:p>
            <a:pPr marL="914400" lvl="1" indent="-457200">
              <a:lnSpc>
                <a:spcPct val="90000"/>
              </a:lnSpc>
              <a:spcBef>
                <a:spcPts val="300"/>
              </a:spcBef>
              <a:buFontTx/>
              <a:buAutoNum type="arabicPeriod"/>
            </a:pPr>
            <a:r>
              <a:rPr lang="en-US" i="1"/>
              <a:t>A</a:t>
            </a:r>
            <a:r>
              <a:rPr lang="en-US"/>
              <a:t>n </a:t>
            </a:r>
            <a:r>
              <a:rPr lang="en-US" i="1">
                <a:solidFill>
                  <a:schemeClr val="accent2"/>
                </a:solidFill>
              </a:rPr>
              <a:t>initial state </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err="1">
                <a:latin typeface="Times" pitchFamily="18" charset="0"/>
                <a:cs typeface="Times" pitchFamily="18" charset="0"/>
                <a:sym typeface="Symbol"/>
              </a:rPr>
              <a:t></a:t>
            </a:r>
            <a:r>
              <a:rPr lang="en-US" b="1" i="1" err="1">
                <a:latin typeface="Times" pitchFamily="18" charset="0"/>
                <a:cs typeface="Times" pitchFamily="18" charset="0"/>
              </a:rPr>
              <a:t>S</a:t>
            </a:r>
            <a:endParaRPr lang="en-US" b="1" i="1">
              <a:latin typeface="Times" pitchFamily="18" charset="0"/>
              <a:cs typeface="Times" pitchFamily="18" charset="0"/>
            </a:endParaRPr>
          </a:p>
          <a:p>
            <a:pPr marL="914400" lvl="1" indent="-457200">
              <a:lnSpc>
                <a:spcPct val="90000"/>
              </a:lnSpc>
              <a:spcBef>
                <a:spcPts val="300"/>
              </a:spcBef>
              <a:buFontTx/>
              <a:buAutoNum type="arabicPeriod"/>
            </a:pPr>
            <a:r>
              <a:rPr lang="en-US" i="1">
                <a:solidFill>
                  <a:schemeClr val="accent2"/>
                </a:solidFill>
              </a:rPr>
              <a:t>Actions</a:t>
            </a:r>
            <a:r>
              <a:rPr lang="en-US" i="1"/>
              <a:t>: a </a:t>
            </a:r>
            <a:r>
              <a:rPr lang="en-US" i="1">
                <a:solidFill>
                  <a:schemeClr val="accent2"/>
                </a:solidFill>
              </a:rPr>
              <a:t>set </a:t>
            </a:r>
            <a:r>
              <a:rPr lang="en-US" b="1" i="1">
                <a:latin typeface="Times" pitchFamily="18" charset="0"/>
                <a:cs typeface="Times" pitchFamily="18" charset="0"/>
              </a:rPr>
              <a:t>A</a:t>
            </a:r>
          </a:p>
          <a:p>
            <a:pPr marL="1314450" lvl="2" indent="-457200">
              <a:lnSpc>
                <a:spcPct val="90000"/>
              </a:lnSpc>
              <a:spcBef>
                <a:spcPts val="300"/>
              </a:spcBef>
            </a:pPr>
            <a:r>
              <a:rPr lang="en-US" sz="2000" b="1" i="1">
                <a:latin typeface="Times" pitchFamily="18" charset="0"/>
                <a:cs typeface="Times" pitchFamily="18" charset="0"/>
                <a:sym typeface="Symbol" pitchFamily="18" charset="2"/>
              </a:rPr>
              <a:t> </a:t>
            </a:r>
            <a:r>
              <a:rPr lang="en-US" sz="2000" b="1" i="1">
                <a:latin typeface="Times" pitchFamily="18" charset="0"/>
                <a:cs typeface="Times" pitchFamily="18" charset="0"/>
              </a:rPr>
              <a:t>s Actions(s) </a:t>
            </a:r>
            <a:r>
              <a:rPr lang="en-US" i="1"/>
              <a:t>= the set of actions that can be executed in </a:t>
            </a:r>
            <a:r>
              <a:rPr lang="en-US" sz="2000" b="1" i="1">
                <a:latin typeface="Times" pitchFamily="18" charset="0"/>
                <a:cs typeface="Times" pitchFamily="18" charset="0"/>
              </a:rPr>
              <a:t>s</a:t>
            </a:r>
            <a:r>
              <a:rPr lang="en-US" i="1"/>
              <a:t>, 			that are </a:t>
            </a:r>
            <a:r>
              <a:rPr lang="en-US" i="1">
                <a:solidFill>
                  <a:schemeClr val="accent2"/>
                </a:solidFill>
              </a:rPr>
              <a:t>applicable</a:t>
            </a:r>
            <a:r>
              <a:rPr lang="en-US"/>
              <a:t> in </a:t>
            </a:r>
            <a:r>
              <a:rPr lang="en-US" sz="2000" b="1" i="1">
                <a:latin typeface="Times" pitchFamily="18" charset="0"/>
                <a:cs typeface="Times" pitchFamily="18" charset="0"/>
              </a:rPr>
              <a:t>s</a:t>
            </a:r>
            <a:r>
              <a:rPr lang="en-US"/>
              <a:t>.</a:t>
            </a:r>
          </a:p>
          <a:p>
            <a:pPr marL="914400" lvl="1" indent="-457200">
              <a:lnSpc>
                <a:spcPct val="90000"/>
              </a:lnSpc>
              <a:spcBef>
                <a:spcPts val="300"/>
              </a:spcBef>
              <a:buFontTx/>
              <a:buAutoNum type="arabicPeriod"/>
            </a:pPr>
            <a:r>
              <a:rPr lang="en-US" i="1">
                <a:solidFill>
                  <a:schemeClr val="accent2"/>
                </a:solidFill>
              </a:rPr>
              <a:t>Transition Model</a:t>
            </a:r>
            <a:r>
              <a:rPr lang="en-US" i="1"/>
              <a:t>: </a:t>
            </a:r>
            <a:r>
              <a:rPr lang="en-US" b="1" i="1">
                <a:latin typeface="Times" pitchFamily="18" charset="0"/>
                <a:cs typeface="Times" pitchFamily="18" charset="0"/>
                <a:sym typeface="Symbol" pitchFamily="18" charset="2"/>
              </a:rPr>
              <a:t> s </a:t>
            </a:r>
            <a:r>
              <a:rPr lang="en-US" b="1" i="1" err="1">
                <a:latin typeface="Times" pitchFamily="18" charset="0"/>
                <a:cs typeface="Times" pitchFamily="18" charset="0"/>
                <a:sym typeface="Symbol" pitchFamily="18" charset="2"/>
              </a:rPr>
              <a:t>a</a:t>
            </a:r>
            <a:r>
              <a:rPr lang="en-US" b="1" i="1" err="1">
                <a:latin typeface="Times" pitchFamily="18" charset="0"/>
                <a:cs typeface="Times" pitchFamily="18" charset="0"/>
                <a:sym typeface="Symbol"/>
              </a:rPr>
              <a:t>Actions</a:t>
            </a:r>
            <a:r>
              <a:rPr lang="en-US" b="1" i="1">
                <a:latin typeface="Times" pitchFamily="18" charset="0"/>
                <a:cs typeface="Times" pitchFamily="18" charset="0"/>
                <a:sym typeface="Symbol"/>
              </a:rPr>
              <a:t>(s)</a:t>
            </a:r>
            <a:r>
              <a:rPr lang="en-US" b="1" i="1">
                <a:latin typeface="Times" pitchFamily="18" charset="0"/>
                <a:cs typeface="Times" pitchFamily="18" charset="0"/>
                <a:sym typeface="Symbol" pitchFamily="18" charset="2"/>
              </a:rPr>
              <a:t> </a:t>
            </a:r>
            <a:r>
              <a:rPr lang="en-US" b="1" i="1">
                <a:latin typeface="Times" pitchFamily="18" charset="0"/>
                <a:cs typeface="Times" pitchFamily="18" charset="0"/>
              </a:rPr>
              <a:t>Result(s, a)</a:t>
            </a:r>
            <a:r>
              <a:rPr lang="en-US" i="1">
                <a:latin typeface="Times" pitchFamily="18" charset="0"/>
                <a:cs typeface="Times" pitchFamily="18" charset="0"/>
              </a:rPr>
              <a:t> </a:t>
            </a:r>
            <a:r>
              <a:rPr lang="en-US" i="1">
                <a:sym typeface="Symbol" pitchFamily="18" charset="2"/>
              </a:rPr>
              <a:t> </a:t>
            </a:r>
            <a:r>
              <a:rPr lang="en-US" b="1" i="1" err="1">
                <a:latin typeface="Times" pitchFamily="18" charset="0"/>
                <a:cs typeface="Times" pitchFamily="18" charset="0"/>
              </a:rPr>
              <a:t>s</a:t>
            </a:r>
            <a:r>
              <a:rPr lang="en-US" b="1" i="1" baseline="-25000" err="1">
                <a:latin typeface="Times" pitchFamily="18" charset="0"/>
                <a:cs typeface="Times" pitchFamily="18" charset="0"/>
              </a:rPr>
              <a:t>r</a:t>
            </a:r>
            <a:r>
              <a:rPr lang="en-US" b="1" i="1">
                <a:latin typeface="Times" pitchFamily="18" charset="0"/>
                <a:cs typeface="Times" pitchFamily="18" charset="0"/>
              </a:rPr>
              <a:t> </a:t>
            </a:r>
          </a:p>
          <a:p>
            <a:pPr lvl="2">
              <a:lnSpc>
                <a:spcPct val="90000"/>
              </a:lnSpc>
              <a:spcBef>
                <a:spcPts val="300"/>
              </a:spcBef>
            </a:pPr>
            <a:r>
              <a:rPr lang="en-US" sz="2000" b="1" i="1" err="1">
                <a:latin typeface="Times" pitchFamily="18" charset="0"/>
                <a:cs typeface="Times" pitchFamily="18" charset="0"/>
              </a:rPr>
              <a:t>s</a:t>
            </a:r>
            <a:r>
              <a:rPr lang="en-US" i="1" baseline="-25000" err="1"/>
              <a:t>r</a:t>
            </a:r>
            <a:r>
              <a:rPr lang="en-US" i="1"/>
              <a:t> is called a </a:t>
            </a:r>
            <a:r>
              <a:rPr lang="en-US" i="1">
                <a:solidFill>
                  <a:srgbClr val="0000FF"/>
                </a:solidFill>
              </a:rPr>
              <a:t>successor </a:t>
            </a:r>
            <a:r>
              <a:rPr lang="en-US" i="1"/>
              <a:t>of</a:t>
            </a:r>
            <a:r>
              <a:rPr lang="en-US" i="1">
                <a:solidFill>
                  <a:srgbClr val="0000FF"/>
                </a:solidFill>
              </a:rPr>
              <a:t> </a:t>
            </a:r>
            <a:r>
              <a:rPr lang="en-US" sz="2000" b="1" i="1">
                <a:latin typeface="Times" pitchFamily="18" charset="0"/>
                <a:cs typeface="Times" pitchFamily="18" charset="0"/>
              </a:rPr>
              <a:t>s </a:t>
            </a:r>
          </a:p>
          <a:p>
            <a:pPr lvl="2">
              <a:lnSpc>
                <a:spcPct val="90000"/>
              </a:lnSpc>
              <a:spcBef>
                <a:spcPts val="300"/>
              </a:spcBef>
            </a:pPr>
            <a:r>
              <a:rPr lang="en-US" b="1" i="1">
                <a:latin typeface="Times" pitchFamily="18" charset="0"/>
                <a:cs typeface="Times" pitchFamily="18" charset="0"/>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a:t>
            </a:r>
            <a:r>
              <a:rPr lang="en-US" b="1" i="1">
                <a:latin typeface="Times" pitchFamily="18" charset="0"/>
                <a:cs typeface="Times" pitchFamily="18" charset="0"/>
                <a:sym typeface="Symbol"/>
              </a:rPr>
              <a:t></a:t>
            </a:r>
            <a:r>
              <a:rPr lang="en-US" i="1">
                <a:solidFill>
                  <a:schemeClr val="accent2"/>
                </a:solidFill>
              </a:rPr>
              <a:t> </a:t>
            </a:r>
            <a:r>
              <a:rPr lang="en-US" b="1" i="1">
                <a:latin typeface="Times" pitchFamily="18" charset="0"/>
                <a:cs typeface="Times" pitchFamily="18" charset="0"/>
              </a:rPr>
              <a:t>Successors</a:t>
            </a:r>
            <a:r>
              <a:rPr lang="en-US" i="1">
                <a:solidFill>
                  <a:schemeClr val="accent2"/>
                </a:solidFill>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 </a:t>
            </a:r>
            <a:r>
              <a:rPr lang="en-US" i="1">
                <a:solidFill>
                  <a:schemeClr val="accent2"/>
                </a:solidFill>
              </a:rPr>
              <a:t>= state space</a:t>
            </a:r>
          </a:p>
          <a:p>
            <a:pPr marL="914400" lvl="1" indent="-457200">
              <a:lnSpc>
                <a:spcPct val="90000"/>
              </a:lnSpc>
              <a:spcBef>
                <a:spcPts val="300"/>
              </a:spcBef>
              <a:buFontTx/>
              <a:buAutoNum type="arabicPeriod"/>
            </a:pPr>
            <a:r>
              <a:rPr lang="en-US" i="1">
                <a:solidFill>
                  <a:schemeClr val="accent2"/>
                </a:solidFill>
              </a:rPr>
              <a:t>Path cost (</a:t>
            </a:r>
            <a:r>
              <a:rPr lang="en-US" i="1"/>
              <a:t>Performance Measure)</a:t>
            </a:r>
            <a:r>
              <a:rPr lang="en-US" i="1">
                <a:solidFill>
                  <a:schemeClr val="accent2"/>
                </a:solidFill>
              </a:rPr>
              <a:t>: </a:t>
            </a:r>
            <a:r>
              <a:rPr lang="en-US"/>
              <a:t>Must be additive</a:t>
            </a:r>
          </a:p>
          <a:p>
            <a:pPr lvl="2">
              <a:lnSpc>
                <a:spcPct val="90000"/>
              </a:lnSpc>
              <a:spcBef>
                <a:spcPts val="300"/>
              </a:spcBef>
            </a:pPr>
            <a:r>
              <a:rPr lang="en-US"/>
              <a:t>e.g. sum of distances, number of actions executed, …</a:t>
            </a:r>
          </a:p>
          <a:p>
            <a:pPr lvl="2">
              <a:lnSpc>
                <a:spcPct val="90000"/>
              </a:lnSpc>
              <a:spcBef>
                <a:spcPts val="300"/>
              </a:spcBef>
            </a:pPr>
            <a:r>
              <a:rPr lang="en-US" sz="2000" b="1" i="1">
                <a:latin typeface="Times" pitchFamily="18" charset="0"/>
                <a:cs typeface="Times" pitchFamily="18" charset="0"/>
              </a:rPr>
              <a:t>c(</a:t>
            </a:r>
            <a:r>
              <a:rPr lang="en-US" sz="2000" b="1" i="1" err="1">
                <a:latin typeface="Times" pitchFamily="18" charset="0"/>
                <a:cs typeface="Times" pitchFamily="18" charset="0"/>
              </a:rPr>
              <a:t>x,a,y</a:t>
            </a:r>
            <a:r>
              <a:rPr lang="en-US" sz="2000" b="1" i="1">
                <a:latin typeface="Times" pitchFamily="18" charset="0"/>
                <a:cs typeface="Times" pitchFamily="18" charset="0"/>
              </a:rPr>
              <a:t>) </a:t>
            </a:r>
            <a:r>
              <a:rPr lang="en-US"/>
              <a:t>is the step cost, assumed </a:t>
            </a:r>
            <a:r>
              <a:rPr lang="en-US" sz="2000" b="1" i="1">
                <a:latin typeface="Times" pitchFamily="18" charset="0"/>
                <a:cs typeface="Times" pitchFamily="18" charset="0"/>
              </a:rPr>
              <a:t>≥</a:t>
            </a:r>
            <a:r>
              <a:rPr lang="en-US"/>
              <a:t> 0</a:t>
            </a:r>
          </a:p>
          <a:p>
            <a:pPr lvl="3">
              <a:lnSpc>
                <a:spcPct val="90000"/>
              </a:lnSpc>
              <a:spcBef>
                <a:spcPts val="300"/>
              </a:spcBef>
            </a:pPr>
            <a:r>
              <a:rPr lang="en-US">
                <a:solidFill>
                  <a:srgbClr val="000000"/>
                </a:solidFill>
              </a:rPr>
              <a:t>(where action </a:t>
            </a:r>
            <a:r>
              <a:rPr lang="en-US" sz="2000" b="1" i="1">
                <a:solidFill>
                  <a:srgbClr val="000000"/>
                </a:solidFill>
                <a:latin typeface="Times" pitchFamily="18" charset="0"/>
                <a:cs typeface="Times" pitchFamily="18" charset="0"/>
              </a:rPr>
              <a:t>a </a:t>
            </a:r>
            <a:r>
              <a:rPr lang="en-US">
                <a:solidFill>
                  <a:srgbClr val="000000"/>
                </a:solidFill>
              </a:rPr>
              <a:t>goes from state </a:t>
            </a:r>
            <a:r>
              <a:rPr lang="en-US" sz="2000" b="1" i="1">
                <a:solidFill>
                  <a:srgbClr val="000000"/>
                </a:solidFill>
                <a:latin typeface="Times" pitchFamily="18" charset="0"/>
                <a:cs typeface="Times" pitchFamily="18" charset="0"/>
              </a:rPr>
              <a:t>x</a:t>
            </a:r>
            <a:r>
              <a:rPr lang="en-US">
                <a:solidFill>
                  <a:srgbClr val="000000"/>
                </a:solidFill>
              </a:rPr>
              <a:t> to state </a:t>
            </a:r>
            <a:r>
              <a:rPr lang="en-US" sz="2000" b="1" i="1">
                <a:solidFill>
                  <a:srgbClr val="000000"/>
                </a:solidFill>
                <a:latin typeface="Times" pitchFamily="18" charset="0"/>
                <a:cs typeface="Times" pitchFamily="18" charset="0"/>
              </a:rPr>
              <a:t>y</a:t>
            </a:r>
            <a:r>
              <a:rPr lang="en-US" i="1">
                <a:solidFill>
                  <a:srgbClr val="000000"/>
                </a:solidFill>
              </a:rPr>
              <a:t>)</a:t>
            </a:r>
            <a:endParaRPr lang="en-US"/>
          </a:p>
          <a:p>
            <a:pPr marL="914400" lvl="1" indent="-457200">
              <a:lnSpc>
                <a:spcPct val="90000"/>
              </a:lnSpc>
              <a:spcBef>
                <a:spcPts val="300"/>
              </a:spcBef>
              <a:buFont typeface="+mj-lt"/>
              <a:buAutoNum type="arabicPeriod" startAt="6"/>
            </a:pPr>
            <a:r>
              <a:rPr lang="en-US" i="1">
                <a:solidFill>
                  <a:schemeClr val="accent2"/>
                </a:solidFill>
              </a:rPr>
              <a:t>Goal test: </a:t>
            </a:r>
            <a:r>
              <a:rPr lang="en-US" b="1" i="1">
                <a:latin typeface="Times" pitchFamily="18" charset="0"/>
                <a:cs typeface="Times" pitchFamily="18" charset="0"/>
              </a:rPr>
              <a:t>Goal(s)</a:t>
            </a:r>
          </a:p>
          <a:p>
            <a:pPr lvl="2">
              <a:lnSpc>
                <a:spcPct val="90000"/>
              </a:lnSpc>
              <a:spcBef>
                <a:spcPts val="300"/>
              </a:spcBef>
            </a:pPr>
            <a:r>
              <a:rPr lang="en-US"/>
              <a:t> </a:t>
            </a:r>
            <a:r>
              <a:rPr lang="en-US" sz="2000"/>
              <a:t>Can be implicit, e.g. </a:t>
            </a:r>
            <a:r>
              <a:rPr lang="en-US" sz="2400" b="1" i="1">
                <a:latin typeface="Times" pitchFamily="18" charset="0"/>
                <a:cs typeface="Times" pitchFamily="18" charset="0"/>
              </a:rPr>
              <a:t>checkmate(s)</a:t>
            </a:r>
          </a:p>
          <a:p>
            <a:pPr lvl="2">
              <a:lnSpc>
                <a:spcPct val="90000"/>
              </a:lnSpc>
              <a:spcBef>
                <a:spcPts val="300"/>
              </a:spcBef>
            </a:pPr>
            <a:r>
              <a:rPr lang="en-US" sz="2000" i="1"/>
              <a:t> </a:t>
            </a:r>
            <a:r>
              <a:rPr lang="en-US" sz="2400" b="1" i="1">
                <a:latin typeface="Times" pitchFamily="18" charset="0"/>
                <a:cs typeface="Times" pitchFamily="18" charset="0"/>
              </a:rPr>
              <a:t>s</a:t>
            </a:r>
            <a:r>
              <a:rPr lang="en-US" sz="2000" i="1"/>
              <a:t> </a:t>
            </a:r>
            <a:r>
              <a:rPr lang="en-US" sz="2000"/>
              <a:t>is a </a:t>
            </a:r>
            <a:r>
              <a:rPr lang="en-US" sz="2000" i="1"/>
              <a:t>goal</a:t>
            </a:r>
            <a:r>
              <a:rPr lang="en-US" sz="2000"/>
              <a:t> </a:t>
            </a:r>
            <a:r>
              <a:rPr lang="en-US" sz="2000" i="1"/>
              <a:t>state</a:t>
            </a:r>
            <a:r>
              <a:rPr lang="en-US" sz="2000"/>
              <a:t> if </a:t>
            </a:r>
            <a:r>
              <a:rPr lang="en-US" sz="2400" b="1" i="1">
                <a:latin typeface="Times" pitchFamily="18" charset="0"/>
                <a:cs typeface="Times" pitchFamily="18" charset="0"/>
              </a:rPr>
              <a:t>Goal(s) </a:t>
            </a:r>
            <a:r>
              <a:rPr lang="en-US" sz="2000"/>
              <a:t>is</a:t>
            </a:r>
            <a:r>
              <a:rPr lang="en-US" sz="2000" i="1"/>
              <a:t> true</a:t>
            </a:r>
          </a:p>
          <a:p>
            <a:pPr lvl="1">
              <a:lnSpc>
                <a:spcPct val="90000"/>
              </a:lnSpc>
            </a:pPr>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1203824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Properties of greedy best-first search</a:t>
            </a:r>
          </a:p>
        </p:txBody>
      </p:sp>
      <p:sp>
        <p:nvSpPr>
          <p:cNvPr id="21509" name="Rectangle 3"/>
          <p:cNvSpPr>
            <a:spLocks noGrp="1" noChangeArrowheads="1"/>
          </p:cNvSpPr>
          <p:nvPr>
            <p:ph type="body" idx="1"/>
          </p:nvPr>
        </p:nvSpPr>
        <p:spPr>
          <a:xfrm>
            <a:off x="599186" y="1258279"/>
            <a:ext cx="8229600" cy="4572000"/>
          </a:xfrm>
        </p:spPr>
        <p:txBody>
          <a:bodyPr/>
          <a:lstStyle/>
          <a:p>
            <a:r>
              <a:rPr lang="en-US" i="1" u="sng" dirty="0">
                <a:solidFill>
                  <a:schemeClr val="accent2"/>
                </a:solidFill>
              </a:rPr>
              <a:t>Complete?</a:t>
            </a:r>
            <a:r>
              <a:rPr lang="en-US" i="1" dirty="0">
                <a:solidFill>
                  <a:schemeClr val="accent2"/>
                </a:solidFill>
              </a:rPr>
              <a:t>  </a:t>
            </a:r>
            <a:r>
              <a:rPr lang="en-US" dirty="0"/>
              <a:t>No – can get stuck in loops, </a:t>
            </a:r>
          </a:p>
          <a:p>
            <a:pPr lvl="1"/>
            <a:r>
              <a:rPr lang="en-US" dirty="0"/>
              <a:t>e.g.,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a:t>
            </a:r>
          </a:p>
          <a:p>
            <a:pPr lvl="1"/>
            <a:endParaRPr lang="en-US" dirty="0"/>
          </a:p>
          <a:p>
            <a:r>
              <a:rPr lang="en-US" i="1" u="sng" dirty="0">
                <a:solidFill>
                  <a:schemeClr val="accent2"/>
                </a:solidFill>
              </a:rPr>
              <a:t>Time?</a:t>
            </a:r>
            <a:r>
              <a:rPr lang="en-US" i="1" dirty="0">
                <a:solidFill>
                  <a:schemeClr val="accent2"/>
                </a:solidFill>
              </a:rPr>
              <a:t>  </a:t>
            </a:r>
            <a:r>
              <a:rPr lang="en-US" i="1" dirty="0"/>
              <a:t>O(</a:t>
            </a:r>
            <a:r>
              <a:rPr lang="en-US" i="1" dirty="0" err="1"/>
              <a:t>b</a:t>
            </a:r>
            <a:r>
              <a:rPr lang="en-US" i="1" baseline="30000" dirty="0" err="1"/>
              <a:t>m</a:t>
            </a:r>
            <a:r>
              <a:rPr lang="en-US" i="1" dirty="0"/>
              <a:t>) – worst case </a:t>
            </a:r>
            <a:r>
              <a:rPr lang="en-US" dirty="0"/>
              <a:t>(like Depth First Search)</a:t>
            </a:r>
          </a:p>
          <a:p>
            <a:pPr lvl="1"/>
            <a:r>
              <a:rPr lang="en-US" dirty="0"/>
              <a:t> But a good heuristic can give dramatic improvement of </a:t>
            </a:r>
            <a:r>
              <a:rPr lang="en-US" i="1" dirty="0"/>
              <a:t>average cost</a:t>
            </a:r>
            <a:endParaRPr lang="en-US" dirty="0"/>
          </a:p>
          <a:p>
            <a:pPr lvl="1"/>
            <a:endParaRPr lang="en-US" dirty="0"/>
          </a:p>
          <a:p>
            <a:r>
              <a:rPr lang="en-US" i="1" u="sng" dirty="0">
                <a:solidFill>
                  <a:schemeClr val="accent2"/>
                </a:solidFill>
              </a:rPr>
              <a:t>Space?</a:t>
            </a:r>
            <a:r>
              <a:rPr lang="en-US" i="1" dirty="0">
                <a:solidFill>
                  <a:schemeClr val="accent2"/>
                </a:solidFill>
              </a:rPr>
              <a:t>  </a:t>
            </a:r>
            <a:r>
              <a:rPr lang="en-US" i="1" dirty="0"/>
              <a:t>O(</a:t>
            </a:r>
            <a:r>
              <a:rPr lang="en-US" i="1" dirty="0" err="1"/>
              <a:t>b</a:t>
            </a:r>
            <a:r>
              <a:rPr lang="en-US" i="1" baseline="30000" dirty="0" err="1"/>
              <a:t>m</a:t>
            </a:r>
            <a:r>
              <a:rPr lang="en-US" i="1" dirty="0"/>
              <a:t>) –</a:t>
            </a:r>
            <a:r>
              <a:rPr lang="en-US" dirty="0"/>
              <a:t> priority queue, so worst case: keeps all (unexpanded) nodes in memory</a:t>
            </a:r>
          </a:p>
          <a:p>
            <a:endParaRPr lang="en-US" dirty="0"/>
          </a:p>
          <a:p>
            <a:r>
              <a:rPr lang="en-US" i="1" u="sng" dirty="0">
                <a:solidFill>
                  <a:schemeClr val="accent2"/>
                </a:solidFill>
              </a:rPr>
              <a:t>Optimal?</a:t>
            </a:r>
            <a:r>
              <a:rPr lang="en-US" i="1" dirty="0">
                <a:solidFill>
                  <a:schemeClr val="accent2"/>
                </a:solidFill>
              </a:rPr>
              <a:t> </a:t>
            </a:r>
            <a:r>
              <a:rPr lang="en-US" dirty="0"/>
              <a:t>No</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384393541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IF TIME</a:t>
            </a:r>
          </a:p>
        </p:txBody>
      </p:sp>
      <p:sp>
        <p:nvSpPr>
          <p:cNvPr id="16389" name="Rectangle 3"/>
          <p:cNvSpPr>
            <a:spLocks noGrp="1" noChangeArrowheads="1"/>
          </p:cNvSpPr>
          <p:nvPr>
            <p:ph type="body" idx="1"/>
          </p:nvPr>
        </p:nvSpPr>
        <p:spPr>
          <a:xfrm>
            <a:off x="685800" y="1295400"/>
            <a:ext cx="8153400" cy="4572000"/>
          </a:xfrm>
        </p:spPr>
        <p:txBody>
          <a:bodyPr/>
          <a:lstStyle/>
          <a:p>
            <a:pPr>
              <a:lnSpc>
                <a:spcPct val="80000"/>
              </a:lnSpc>
              <a:spcAft>
                <a:spcPts val="600"/>
              </a:spcAft>
            </a:pPr>
            <a:r>
              <a:rPr lang="en-US" sz="2800" i="1" dirty="0">
                <a:solidFill>
                  <a:srgbClr val="FF0000"/>
                </a:solidFill>
              </a:rPr>
              <a:t>Optimal informed search:  A*  (AIMA 3.5.2)</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41</a:t>
            </a:fld>
            <a:endParaRPr lang="en-US" altLang="en-US"/>
          </a:p>
        </p:txBody>
      </p:sp>
    </p:spTree>
    <p:extLst>
      <p:ext uri="{BB962C8B-B14F-4D97-AF65-F5344CB8AC3E}">
        <p14:creationId xmlns:p14="http://schemas.microsoft.com/office/powerpoint/2010/main" val="372650428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smtClean="0"/>
              <a:t>A</a:t>
            </a:r>
            <a:r>
              <a:rPr lang="en-US" dirty="0"/>
              <a:t>* search</a:t>
            </a:r>
          </a:p>
        </p:txBody>
      </p:sp>
      <p:sp>
        <p:nvSpPr>
          <p:cNvPr id="22533" name="Rectangle 3"/>
          <p:cNvSpPr>
            <a:spLocks noGrp="1" noChangeArrowheads="1"/>
          </p:cNvSpPr>
          <p:nvPr>
            <p:ph type="body" idx="1"/>
          </p:nvPr>
        </p:nvSpPr>
        <p:spPr>
          <a:xfrm>
            <a:off x="685800" y="1371600"/>
            <a:ext cx="7772400" cy="4572000"/>
          </a:xfrm>
        </p:spPr>
        <p:txBody>
          <a:bodyPr/>
          <a:lstStyle/>
          <a:p>
            <a:pPr>
              <a:spcAft>
                <a:spcPts val="600"/>
              </a:spcAft>
            </a:pPr>
            <a:r>
              <a:rPr lang="en-US" dirty="0"/>
              <a:t>Best-known form of best-first search.</a:t>
            </a:r>
          </a:p>
          <a:p>
            <a:pPr>
              <a:spcAft>
                <a:spcPts val="600"/>
              </a:spcAft>
            </a:pPr>
            <a:r>
              <a:rPr lang="en-US" dirty="0"/>
              <a:t>Key Idea: avoid expanding paths that are already expensive, but expand most promising first. </a:t>
            </a:r>
          </a:p>
          <a:p>
            <a:pPr>
              <a:spcAft>
                <a:spcPts val="600"/>
              </a:spcAft>
            </a:pPr>
            <a:r>
              <a:rPr lang="en-US" dirty="0"/>
              <a:t> </a:t>
            </a:r>
            <a:r>
              <a:rPr lang="en-US" i="1" dirty="0"/>
              <a:t>Simple idea</a:t>
            </a:r>
            <a:r>
              <a:rPr lang="en-US" dirty="0"/>
              <a:t>: </a:t>
            </a:r>
            <a:r>
              <a:rPr lang="en-US" i="1" dirty="0">
                <a:solidFill>
                  <a:schemeClr val="accent2"/>
                </a:solidFill>
                <a:latin typeface="Times New Roman" pitchFamily="18" charset="0"/>
              </a:rPr>
              <a:t>f(n)=g(n) + h(n)</a:t>
            </a:r>
            <a:endParaRPr lang="en-US" i="1" dirty="0">
              <a:latin typeface="Times New Roman" pitchFamily="18" charset="0"/>
            </a:endParaRPr>
          </a:p>
          <a:p>
            <a:pPr lvl="1">
              <a:spcAft>
                <a:spcPts val="600"/>
              </a:spcAft>
            </a:pPr>
            <a:r>
              <a:rPr lang="en-US" sz="2400" b="1" i="1" dirty="0">
                <a:solidFill>
                  <a:schemeClr val="accent2"/>
                </a:solidFill>
                <a:latin typeface="Times New Roman" pitchFamily="18" charset="0"/>
              </a:rPr>
              <a:t>g(n)</a:t>
            </a:r>
            <a:r>
              <a:rPr lang="en-US" sz="2100" dirty="0"/>
              <a:t> the </a:t>
            </a:r>
            <a:r>
              <a:rPr lang="en-US" sz="2100" dirty="0" smtClean="0"/>
              <a:t>actual cost </a:t>
            </a:r>
            <a:r>
              <a:rPr lang="en-US" sz="2100" dirty="0"/>
              <a:t>(so far) to </a:t>
            </a:r>
            <a:r>
              <a:rPr lang="en-US" sz="2100" i="1" dirty="0">
                <a:solidFill>
                  <a:schemeClr val="accent2"/>
                </a:solidFill>
              </a:rPr>
              <a:t>reach </a:t>
            </a:r>
            <a:r>
              <a:rPr lang="en-US" sz="2100" dirty="0"/>
              <a:t>the node</a:t>
            </a:r>
          </a:p>
          <a:p>
            <a:pPr lvl="1">
              <a:spcAft>
                <a:spcPts val="600"/>
              </a:spcAft>
            </a:pPr>
            <a:r>
              <a:rPr lang="en-US" sz="2400" b="1" i="1" dirty="0">
                <a:solidFill>
                  <a:schemeClr val="accent2"/>
                </a:solidFill>
                <a:latin typeface="Times New Roman" pitchFamily="18" charset="0"/>
              </a:rPr>
              <a:t>h(n)</a:t>
            </a:r>
            <a:r>
              <a:rPr lang="en-US" sz="2100" dirty="0"/>
              <a:t> estimated cost to </a:t>
            </a:r>
            <a:r>
              <a:rPr lang="en-US" sz="2100" i="1" dirty="0">
                <a:solidFill>
                  <a:schemeClr val="accent2"/>
                </a:solidFill>
              </a:rPr>
              <a:t>get from the node to the goal</a:t>
            </a:r>
            <a:endParaRPr lang="en-US" sz="2100" dirty="0"/>
          </a:p>
          <a:p>
            <a:pPr lvl="1">
              <a:spcAft>
                <a:spcPts val="600"/>
              </a:spcAft>
            </a:pPr>
            <a:r>
              <a:rPr lang="en-US" sz="2400" b="1" i="1" dirty="0">
                <a:solidFill>
                  <a:schemeClr val="accent2"/>
                </a:solidFill>
                <a:latin typeface="Times New Roman" pitchFamily="18" charset="0"/>
              </a:rPr>
              <a:t>f(n)</a:t>
            </a:r>
            <a:r>
              <a:rPr lang="en-US" sz="2100" dirty="0"/>
              <a:t> estimated </a:t>
            </a:r>
            <a:r>
              <a:rPr lang="en-US" sz="2100" i="1" dirty="0">
                <a:solidFill>
                  <a:schemeClr val="accent2"/>
                </a:solidFill>
              </a:rPr>
              <a:t>total cost </a:t>
            </a:r>
            <a:r>
              <a:rPr lang="en-US" sz="2100" dirty="0"/>
              <a:t>of path through </a:t>
            </a:r>
            <a:r>
              <a:rPr lang="en-US" sz="2100" i="1" dirty="0"/>
              <a:t>n</a:t>
            </a:r>
            <a:r>
              <a:rPr lang="en-US" sz="2100" dirty="0"/>
              <a:t> to goal</a:t>
            </a:r>
          </a:p>
          <a:p>
            <a:pPr>
              <a:spcAft>
                <a:spcPts val="600"/>
              </a:spcAft>
            </a:pPr>
            <a:r>
              <a:rPr lang="en-US" sz="2500" dirty="0"/>
              <a:t>Implementation: Frontier queue as priority queue by increasing </a:t>
            </a:r>
            <a:r>
              <a:rPr lang="en-US" sz="2800" i="1" dirty="0">
                <a:solidFill>
                  <a:schemeClr val="accent2"/>
                </a:solidFill>
                <a:latin typeface="Times New Roman" pitchFamily="18" charset="0"/>
              </a:rPr>
              <a:t>f(n)  (as expected…)</a:t>
            </a:r>
          </a:p>
          <a:p>
            <a:pPr>
              <a:spcAft>
                <a:spcPts val="600"/>
              </a:spcAft>
            </a:pPr>
            <a:endParaRPr lang="en-US" sz="2800" i="1" dirty="0">
              <a:solidFill>
                <a:schemeClr val="accent2"/>
              </a:solidFill>
              <a:latin typeface="Times New Roman" pitchFamily="18" charset="0"/>
            </a:endParaRPr>
          </a:p>
          <a:p>
            <a:endParaRPr lang="en-US" sz="2800"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Tree>
    <p:extLst>
      <p:ext uri="{BB962C8B-B14F-4D97-AF65-F5344CB8AC3E}">
        <p14:creationId xmlns:p14="http://schemas.microsoft.com/office/powerpoint/2010/main" val="116009524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Key concept: Admissible heuristics</a:t>
            </a:r>
          </a:p>
        </p:txBody>
      </p:sp>
      <p:sp>
        <p:nvSpPr>
          <p:cNvPr id="380931" name="Rectangle 3"/>
          <p:cNvSpPr>
            <a:spLocks noGrp="1" noChangeArrowheads="1"/>
          </p:cNvSpPr>
          <p:nvPr>
            <p:ph type="body" idx="1"/>
          </p:nvPr>
        </p:nvSpPr>
        <p:spPr>
          <a:xfrm>
            <a:off x="685800" y="1295400"/>
            <a:ext cx="8153400" cy="4572000"/>
          </a:xfrm>
        </p:spPr>
        <p:txBody>
          <a:bodyPr/>
          <a:lstStyle/>
          <a:p>
            <a:pPr marL="457200" indent="-457200">
              <a:defRPr/>
            </a:pPr>
            <a:r>
              <a:rPr lang="en-US" sz="2800" dirty="0"/>
              <a:t>A heuristic </a:t>
            </a:r>
            <a:r>
              <a:rPr lang="en-US" sz="3200" i="1" dirty="0">
                <a:solidFill>
                  <a:schemeClr val="accent2"/>
                </a:solidFill>
                <a:latin typeface="Times New Roman" pitchFamily="18" charset="0"/>
              </a:rPr>
              <a:t>h(n)</a:t>
            </a:r>
            <a:r>
              <a:rPr lang="en-US" sz="2800" dirty="0"/>
              <a:t> is </a:t>
            </a:r>
            <a:r>
              <a:rPr lang="en-US" sz="2800" i="1" dirty="0">
                <a:solidFill>
                  <a:srgbClr val="FF0000"/>
                </a:solidFill>
              </a:rPr>
              <a:t>admissible</a:t>
            </a:r>
            <a:r>
              <a:rPr lang="en-US" sz="2800" dirty="0"/>
              <a:t> if it </a:t>
            </a:r>
            <a:r>
              <a:rPr lang="en-US" sz="2800" i="1" dirty="0">
                <a:solidFill>
                  <a:schemeClr val="accent2"/>
                </a:solidFill>
              </a:rPr>
              <a:t>never overestimates </a:t>
            </a:r>
            <a:r>
              <a:rPr lang="en-US" sz="2800" dirty="0"/>
              <a:t>the cost to reach the goal; i.e. it is </a:t>
            </a:r>
            <a:r>
              <a:rPr lang="en-US" sz="2800" i="1" dirty="0">
                <a:solidFill>
                  <a:schemeClr val="accent2"/>
                </a:solidFill>
              </a:rPr>
              <a:t>optimistic</a:t>
            </a:r>
            <a:endParaRPr lang="en-US" sz="2400" dirty="0"/>
          </a:p>
          <a:p>
            <a:pPr marL="838200" lvl="1" indent="-381000">
              <a:defRPr/>
            </a:pPr>
            <a:r>
              <a:rPr lang="en-US" dirty="0"/>
              <a:t>Formally:</a:t>
            </a:r>
            <a:r>
              <a:rPr lang="en-US" i="1" dirty="0">
                <a:latin typeface="Times New Roman" pitchFamily="18" charset="0"/>
                <a:sym typeface="Symbol" pitchFamily="18" charset="2"/>
              </a:rPr>
              <a:t>n</a:t>
            </a:r>
            <a:r>
              <a:rPr lang="en-US" dirty="0">
                <a:sym typeface="Symbol" pitchFamily="18" charset="2"/>
              </a:rPr>
              <a:t>, </a:t>
            </a:r>
            <a:r>
              <a:rPr lang="en-US" i="1" dirty="0">
                <a:latin typeface="Times New Roman" pitchFamily="18" charset="0"/>
                <a:sym typeface="Symbol" pitchFamily="18" charset="2"/>
              </a:rPr>
              <a:t>n</a:t>
            </a:r>
            <a:r>
              <a:rPr lang="en-US" dirty="0">
                <a:sym typeface="Symbol" pitchFamily="18" charset="2"/>
              </a:rPr>
              <a:t> a node</a:t>
            </a:r>
            <a:r>
              <a:rPr lang="en-US" dirty="0"/>
              <a:t>: </a:t>
            </a:r>
          </a:p>
          <a:p>
            <a:pPr marL="1314450" lvl="2" indent="-457200">
              <a:buFont typeface="+mj-lt"/>
              <a:buAutoNum type="arabicPeriod"/>
              <a:defRPr/>
            </a:pPr>
            <a:r>
              <a:rPr lang="en-US" sz="2000" b="1" i="1" dirty="0">
                <a:solidFill>
                  <a:schemeClr val="accent2"/>
                </a:solidFill>
                <a:latin typeface="Times New Roman" pitchFamily="18" charset="0"/>
              </a:rPr>
              <a:t>h(n) </a:t>
            </a:r>
            <a:r>
              <a:rPr lang="en-US" sz="2000" b="1" i="1" dirty="0">
                <a:solidFill>
                  <a:schemeClr val="accent2"/>
                </a:solidFill>
                <a:latin typeface="Times New Roman" pitchFamily="18" charset="0"/>
                <a:sym typeface="Symbol" pitchFamily="18" charset="2"/>
              </a:rPr>
              <a:t></a:t>
            </a:r>
            <a:r>
              <a:rPr lang="en-US" sz="2000" b="1" i="1" dirty="0">
                <a:solidFill>
                  <a:schemeClr val="accent2"/>
                </a:solidFill>
                <a:latin typeface="Times New Roman" pitchFamily="18" charset="0"/>
              </a:rPr>
              <a:t> h*(n)	</a:t>
            </a:r>
            <a:r>
              <a:rPr lang="en-US" sz="2000" dirty="0"/>
              <a:t>where </a:t>
            </a:r>
            <a:r>
              <a:rPr lang="en-US" sz="2000" i="1" dirty="0">
                <a:latin typeface="Times New Roman" pitchFamily="18" charset="0"/>
              </a:rPr>
              <a:t>h*(n)</a:t>
            </a:r>
            <a:r>
              <a:rPr lang="en-US" sz="2000" dirty="0"/>
              <a:t> is the true cost from </a:t>
            </a:r>
            <a:r>
              <a:rPr lang="en-US" sz="2000" i="1" dirty="0"/>
              <a:t>n</a:t>
            </a:r>
            <a:endParaRPr lang="en-US" sz="2000" dirty="0"/>
          </a:p>
          <a:p>
            <a:pPr marL="1314450" lvl="2" indent="-457200">
              <a:buFont typeface="+mj-lt"/>
              <a:buAutoNum type="arabicPeriod"/>
              <a:defRPr/>
            </a:pPr>
            <a:r>
              <a:rPr lang="en-US" sz="2400" b="1" i="1" dirty="0">
                <a:solidFill>
                  <a:schemeClr val="accent2"/>
                </a:solidFill>
                <a:latin typeface="Times New Roman" pitchFamily="18" charset="0"/>
              </a:rPr>
              <a:t>h(n) </a:t>
            </a:r>
            <a:r>
              <a:rPr lang="en-US" sz="2400" b="1" i="1" dirty="0">
                <a:solidFill>
                  <a:schemeClr val="accent2"/>
                </a:solidFill>
                <a:latin typeface="Times New Roman" pitchFamily="18" charset="0"/>
                <a:sym typeface="Symbol" pitchFamily="18" charset="2"/>
              </a:rPr>
              <a:t></a:t>
            </a:r>
            <a:r>
              <a:rPr lang="en-US" sz="2400" b="1" i="1" dirty="0">
                <a:solidFill>
                  <a:schemeClr val="accent2"/>
                </a:solidFill>
                <a:latin typeface="Times New Roman" pitchFamily="18" charset="0"/>
              </a:rPr>
              <a:t> 0</a:t>
            </a:r>
            <a:r>
              <a:rPr lang="en-US" sz="2000" dirty="0"/>
              <a:t> 	so </a:t>
            </a:r>
            <a:r>
              <a:rPr lang="en-US" sz="2000" i="1" dirty="0">
                <a:latin typeface="Times New Roman" pitchFamily="18" charset="0"/>
              </a:rPr>
              <a:t>h(G)=0</a:t>
            </a:r>
            <a:r>
              <a:rPr lang="en-US" sz="2000" dirty="0"/>
              <a:t> for any goal </a:t>
            </a:r>
            <a:r>
              <a:rPr lang="en-US" sz="2000" i="1" dirty="0"/>
              <a:t>G</a:t>
            </a:r>
            <a:r>
              <a:rPr lang="en-US" sz="2000" dirty="0"/>
              <a:t>.</a:t>
            </a:r>
          </a:p>
          <a:p>
            <a:pPr marL="1371600" lvl="2" indent="-457200">
              <a:buFont typeface="+mj-lt"/>
              <a:buAutoNum type="arabicPeriod"/>
              <a:defRPr/>
            </a:pPr>
            <a:endParaRPr lang="en-US" dirty="0"/>
          </a:p>
          <a:p>
            <a:pPr marL="438150" indent="-381000">
              <a:defRPr/>
            </a:pPr>
            <a:r>
              <a:rPr lang="en-US" i="1" dirty="0"/>
              <a:t>Example: </a:t>
            </a:r>
            <a:r>
              <a:rPr lang="en-US" sz="2800" b="1" i="1" dirty="0" err="1">
                <a:solidFill>
                  <a:schemeClr val="accent2"/>
                </a:solidFill>
                <a:latin typeface="Times New Roman" pitchFamily="18" charset="0"/>
              </a:rPr>
              <a:t>h</a:t>
            </a:r>
            <a:r>
              <a:rPr lang="en-US" sz="2800" b="1" i="1" baseline="-25000" dirty="0" err="1">
                <a:solidFill>
                  <a:schemeClr val="accent2"/>
                </a:solidFill>
                <a:latin typeface="Times New Roman" pitchFamily="18" charset="0"/>
              </a:rPr>
              <a:t>SLD</a:t>
            </a:r>
            <a:r>
              <a:rPr lang="en-US" sz="2800" b="1" i="1" dirty="0">
                <a:solidFill>
                  <a:schemeClr val="accent2"/>
                </a:solidFill>
                <a:latin typeface="Times New Roman" pitchFamily="18" charset="0"/>
              </a:rPr>
              <a:t>(n)</a:t>
            </a:r>
            <a:r>
              <a:rPr lang="en-US" dirty="0"/>
              <a:t> never overestimates the actual road distance</a:t>
            </a:r>
          </a:p>
          <a:p>
            <a:pPr marL="838200" lvl="1" indent="-381000">
              <a:defRPr/>
            </a:pPr>
            <a:endParaRPr lang="en-US" dirty="0"/>
          </a:p>
          <a:p>
            <a:pPr marL="438150" indent="-381000">
              <a:buFontTx/>
              <a:buNone/>
              <a:defRPr/>
            </a:pPr>
            <a:r>
              <a:rPr lang="en-US" dirty="0">
                <a:solidFill>
                  <a:schemeClr val="accent2"/>
                </a:solidFill>
              </a:rPr>
              <a:t>Theorem</a:t>
            </a:r>
            <a:r>
              <a:rPr lang="en-US" dirty="0"/>
              <a:t>: If </a:t>
            </a:r>
            <a:r>
              <a:rPr lang="en-US" sz="2800" i="1" dirty="0">
                <a:solidFill>
                  <a:schemeClr val="accent2"/>
                </a:solidFill>
                <a:latin typeface="Times New Roman" pitchFamily="18" charset="0"/>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Tree Search is </a:t>
            </a:r>
            <a:r>
              <a:rPr lang="en-US" i="1" dirty="0">
                <a:solidFill>
                  <a:schemeClr val="accent2"/>
                </a:solidFill>
              </a:rPr>
              <a:t>optimal</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43</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187828256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9" name="TextBox 8"/>
          <p:cNvSpPr txBox="1"/>
          <p:nvPr/>
        </p:nvSpPr>
        <p:spPr bwMode="auto">
          <a:xfrm>
            <a:off x="489256" y="6327213"/>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t>Slide credit: </a:t>
            </a:r>
            <a:r>
              <a:rPr lang="en-US" sz="1050" dirty="0">
                <a:latin typeface="Calibri"/>
                <a:cs typeface="Calibri"/>
              </a:rPr>
              <a:t>Dan Klein and Pieter </a:t>
            </a:r>
            <a:r>
              <a:rPr lang="en-US" sz="1050" dirty="0" err="1">
                <a:latin typeface="Calibri"/>
                <a:cs typeface="Calibri"/>
              </a:rPr>
              <a:t>Abbeel</a:t>
            </a:r>
            <a:endParaRPr lang="en-US" sz="1050" dirty="0">
              <a:latin typeface="Calibri"/>
              <a:cs typeface="Calibri"/>
            </a:endParaRPr>
          </a:p>
          <a:p>
            <a:pPr algn="ctr"/>
            <a:r>
              <a:rPr lang="en-US" sz="1050" dirty="0">
                <a:latin typeface="Calibri"/>
                <a:cs typeface="Calibri"/>
              </a:rPr>
              <a:t>http://</a:t>
            </a:r>
            <a:r>
              <a:rPr lang="en-US" sz="1050" dirty="0" err="1">
                <a:latin typeface="Calibri"/>
                <a:cs typeface="Calibri"/>
              </a:rPr>
              <a:t>ai.berkeley.edu</a:t>
            </a:r>
            <a:endParaRPr lang="en-US" sz="1050" dirty="0"/>
          </a:p>
        </p:txBody>
      </p:sp>
    </p:spTree>
    <p:extLst>
      <p:ext uri="{BB962C8B-B14F-4D97-AF65-F5344CB8AC3E}">
        <p14:creationId xmlns:p14="http://schemas.microsoft.com/office/powerpoint/2010/main" val="76565754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4821" name="Picture 3"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4822" name="Text Box 4"/>
          <p:cNvSpPr txBox="1">
            <a:spLocks noChangeArrowheads="1"/>
          </p:cNvSpPr>
          <p:nvPr/>
        </p:nvSpPr>
        <p:spPr bwMode="auto">
          <a:xfrm>
            <a:off x="152400" y="1219200"/>
            <a:ext cx="1600200" cy="630238"/>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C00CC"/>
                </a:solidFill>
                <a:latin typeface="Arial" pitchFamily="34" charset="0"/>
              </a:rPr>
              <a:t>Arad 366</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45</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3281273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5845" name="Rectangle 3"/>
          <p:cNvSpPr>
            <a:spLocks noGrp="1" noChangeArrowheads="1"/>
          </p:cNvSpPr>
          <p:nvPr>
            <p:ph type="title"/>
          </p:nvPr>
        </p:nvSpPr>
        <p:spPr/>
        <p:txBody>
          <a:bodyPr/>
          <a:lstStyle/>
          <a:p>
            <a:pPr algn="ctr"/>
            <a:r>
              <a:rPr lang="en-US"/>
              <a:t>A</a:t>
            </a:r>
            <a:r>
              <a:rPr lang="en-US" baseline="30000"/>
              <a:t>*</a:t>
            </a:r>
            <a:r>
              <a:rPr lang="en-US"/>
              <a:t> search example</a:t>
            </a:r>
          </a:p>
        </p:txBody>
      </p:sp>
      <p:sp>
        <p:nvSpPr>
          <p:cNvPr id="35846" name="Text Box 4"/>
          <p:cNvSpPr txBox="1">
            <a:spLocks noChangeArrowheads="1"/>
          </p:cNvSpPr>
          <p:nvPr/>
        </p:nvSpPr>
        <p:spPr bwMode="auto">
          <a:xfrm>
            <a:off x="152400" y="1219200"/>
            <a:ext cx="2286000" cy="1277938"/>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3333CC"/>
                </a:solidFill>
                <a:latin typeface="Arial" pitchFamily="34" charset="0"/>
              </a:rPr>
              <a:t>Sibiu 393</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p:txBody>
      </p:sp>
      <p:sp>
        <p:nvSpPr>
          <p:cNvPr id="35847" name="Text Box 5"/>
          <p:cNvSpPr txBox="1">
            <a:spLocks noChangeArrowheads="1"/>
          </p:cNvSpPr>
          <p:nvPr/>
        </p:nvSpPr>
        <p:spPr bwMode="auto">
          <a:xfrm>
            <a:off x="990600" y="4953000"/>
            <a:ext cx="7467600" cy="77946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add the three nodes we found to the Frontier queue.  </a:t>
            </a:r>
          </a:p>
          <a:p>
            <a:pPr eaLnBrk="1" hangingPunct="1">
              <a:spcBef>
                <a:spcPct val="50000"/>
              </a:spcBef>
            </a:pPr>
            <a:r>
              <a:rPr lang="en-US" sz="1800">
                <a:solidFill>
                  <a:srgbClr val="000000"/>
                </a:solidFill>
                <a:latin typeface="Arial" pitchFamily="34" charset="0"/>
              </a:rPr>
              <a:t>We sort them according to the    g()+h()    calculation.</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46</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153838350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6869" name="Picture 3"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6870" name="Text Box 4"/>
          <p:cNvSpPr txBox="1">
            <a:spLocks noChangeArrowheads="1"/>
          </p:cNvSpPr>
          <p:nvPr/>
        </p:nvSpPr>
        <p:spPr bwMode="auto">
          <a:xfrm>
            <a:off x="152400" y="1209675"/>
            <a:ext cx="22860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Rimricu</a:t>
            </a:r>
            <a:r>
              <a:rPr lang="en-US" sz="1400" dirty="0">
                <a:solidFill>
                  <a:srgbClr val="3333CC"/>
                </a:solidFill>
                <a:latin typeface="Arial" pitchFamily="34" charset="0"/>
              </a:rPr>
              <a:t> </a:t>
            </a:r>
            <a:r>
              <a:rPr lang="en-US" sz="1400" dirty="0" err="1">
                <a:solidFill>
                  <a:srgbClr val="00B050"/>
                </a:solidFill>
                <a:latin typeface="Arial" pitchFamily="34" charset="0"/>
              </a:rPr>
              <a:t>Vicea</a:t>
            </a:r>
            <a:r>
              <a:rPr lang="en-US" sz="1400" dirty="0">
                <a:solidFill>
                  <a:srgbClr val="00B050"/>
                </a:solidFill>
                <a:latin typeface="Arial" pitchFamily="34" charset="0"/>
              </a:rPr>
              <a:t> 413</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6871" name="Text Box 5"/>
          <p:cNvSpPr txBox="1">
            <a:spLocks noChangeArrowheads="1"/>
          </p:cNvSpPr>
          <p:nvPr/>
        </p:nvSpPr>
        <p:spPr bwMode="auto">
          <a:xfrm>
            <a:off x="990600" y="5257800"/>
            <a:ext cx="7467600" cy="915988"/>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When we expand Sibiu, we run into Arad again.  Note that we’ve already expanded this node once; but we still add it to the Frontier queue again.</a:t>
            </a:r>
          </a:p>
        </p:txBody>
      </p:sp>
      <p:sp>
        <p:nvSpPr>
          <p:cNvPr id="36872" name="AutoShape 6"/>
          <p:cNvSpPr>
            <a:spLocks noChangeArrowheads="1"/>
          </p:cNvSpPr>
          <p:nvPr/>
        </p:nvSpPr>
        <p:spPr bwMode="auto">
          <a:xfrm>
            <a:off x="1066800" y="2895600"/>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47</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149286473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7893" name="Picture 3"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7894" name="Text Box 4"/>
          <p:cNvSpPr txBox="1">
            <a:spLocks noChangeArrowheads="1"/>
          </p:cNvSpPr>
          <p:nvPr/>
        </p:nvSpPr>
        <p:spPr bwMode="auto">
          <a:xfrm>
            <a:off x="152400" y="1219200"/>
            <a:ext cx="1447800" cy="289310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7895" name="Text Box 5"/>
          <p:cNvSpPr txBox="1">
            <a:spLocks noChangeArrowheads="1"/>
          </p:cNvSpPr>
          <p:nvPr/>
        </p:nvSpPr>
        <p:spPr bwMode="auto">
          <a:xfrm>
            <a:off x="990600" y="4876800"/>
            <a:ext cx="7467600" cy="36671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expand Rimricu Vicea.  </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48</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Tree>
    <p:extLst>
      <p:ext uri="{BB962C8B-B14F-4D97-AF65-F5344CB8AC3E}">
        <p14:creationId xmlns:p14="http://schemas.microsoft.com/office/powerpoint/2010/main" val="209542528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algn="ctr"/>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49</a:t>
            </a:fld>
            <a:endParaRPr lang="en-US" altLang="en-US">
              <a:solidFill>
                <a:srgbClr val="000000"/>
              </a:solidFill>
            </a:endParaRPr>
          </a:p>
        </p:txBody>
      </p:sp>
      <p:pic>
        <p:nvPicPr>
          <p:cNvPr id="38917" name="Picture 3"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8918" name="Text Box 4"/>
          <p:cNvSpPr txBox="1">
            <a:spLocks noChangeArrowheads="1"/>
          </p:cNvSpPr>
          <p:nvPr/>
        </p:nvSpPr>
        <p:spPr bwMode="auto">
          <a:xfrm>
            <a:off x="152400" y="1219200"/>
            <a:ext cx="1447800" cy="353943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0000"/>
              </a:solidFill>
              <a:latin typeface="Arial" pitchFamily="34" charset="0"/>
            </a:endParaRPr>
          </a:p>
        </p:txBody>
      </p:sp>
      <p:sp>
        <p:nvSpPr>
          <p:cNvPr id="38919" name="Text Box 5"/>
          <p:cNvSpPr txBox="1">
            <a:spLocks noChangeArrowheads="1"/>
          </p:cNvSpPr>
          <p:nvPr/>
        </p:nvSpPr>
        <p:spPr bwMode="auto">
          <a:xfrm>
            <a:off x="2086232" y="4572000"/>
            <a:ext cx="6248400" cy="91598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When we expand </a:t>
            </a:r>
            <a:r>
              <a:rPr lang="en-US" sz="1800" dirty="0" err="1">
                <a:solidFill>
                  <a:srgbClr val="000000"/>
                </a:solidFill>
                <a:latin typeface="Arial" pitchFamily="34" charset="0"/>
              </a:rPr>
              <a:t>Fagaras</a:t>
            </a:r>
            <a:r>
              <a:rPr lang="en-US" sz="1800" dirty="0">
                <a:solidFill>
                  <a:srgbClr val="000000"/>
                </a:solidFill>
                <a:latin typeface="Arial" pitchFamily="34" charset="0"/>
              </a:rPr>
              <a:t>, we find Bucharest, but we’re not done.  The algorithm doesn’t end until we “expand” the goal node – it has to be at the top of the Frontier queue.</a:t>
            </a:r>
          </a:p>
        </p:txBody>
      </p:sp>
    </p:spTree>
    <p:extLst>
      <p:ext uri="{BB962C8B-B14F-4D97-AF65-F5344CB8AC3E}">
        <p14:creationId xmlns:p14="http://schemas.microsoft.com/office/powerpoint/2010/main" val="157692923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Review: 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lvl="1">
              <a:lnSpc>
                <a:spcPct val="110000"/>
              </a:lnSpc>
              <a:spcAft>
                <a:spcPct val="10000"/>
              </a:spcAft>
            </a:pPr>
            <a:r>
              <a:rPr lang="en-US" altLang="en-US" i="1" dirty="0">
                <a:solidFill>
                  <a:schemeClr val="accent2"/>
                </a:solidFill>
              </a:rPr>
              <a:t>When several operators can apply to each state, this gets large very quickly</a:t>
            </a:r>
          </a:p>
          <a:p>
            <a:pPr lvl="1">
              <a:lnSpc>
                <a:spcPct val="110000"/>
              </a:lnSpc>
              <a:spcAft>
                <a:spcPct val="10000"/>
              </a:spcAft>
            </a:pPr>
            <a:r>
              <a:rPr lang="en-US" altLang="en-US" i="1" dirty="0">
                <a:solidFill>
                  <a:schemeClr val="accent2"/>
                </a:solidFill>
              </a:rPr>
              <a:t>Might be a proper subset of the set of configurations</a:t>
            </a:r>
          </a:p>
          <a:p>
            <a:pPr>
              <a:lnSpc>
                <a:spcPct val="110000"/>
              </a:lnSpc>
              <a:spcAft>
                <a:spcPct val="10000"/>
              </a:spcAft>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a:lnSpc>
                <a:spcPct val="110000"/>
              </a:lnSpc>
              <a:spcAft>
                <a:spcPct val="10000"/>
              </a:spcAft>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a:lnSpc>
                <a:spcPct val="110000"/>
              </a:lnSpc>
              <a:spcAft>
                <a:spcPct val="10000"/>
              </a:spcAft>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smtClean="0"/>
              <a:t>s</a:t>
            </a:r>
            <a:r>
              <a:rPr lang="en-US" altLang="en-US" i="1" baseline="-25000" dirty="0" smtClean="0"/>
              <a:t>g</a:t>
            </a:r>
            <a:r>
              <a:rPr lang="en-US" altLang="en-US" dirty="0" smtClean="0"/>
              <a:t> </a:t>
            </a:r>
            <a:r>
              <a:rPr lang="en-US" altLang="en-US" dirty="0"/>
              <a:t>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2018</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a:t>
            </a:fld>
            <a:endParaRPr lang="en-US" altLang="en-US"/>
          </a:p>
        </p:txBody>
      </p:sp>
    </p:spTree>
    <p:extLst>
      <p:ext uri="{BB962C8B-B14F-4D97-AF65-F5344CB8AC3E}">
        <p14:creationId xmlns:p14="http://schemas.microsoft.com/office/powerpoint/2010/main" val="158712771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2018</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50</a:t>
            </a:fld>
            <a:endParaRPr lang="en-US" altLang="en-US">
              <a:solidFill>
                <a:srgbClr val="000000"/>
              </a:solidFill>
            </a:endParaRPr>
          </a:p>
        </p:txBody>
      </p:sp>
      <p:pic>
        <p:nvPicPr>
          <p:cNvPr id="39941" name="Picture 3"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9942" name="Text Box 4"/>
          <p:cNvSpPr txBox="1">
            <a:spLocks noChangeArrowheads="1"/>
          </p:cNvSpPr>
          <p:nvPr/>
        </p:nvSpPr>
        <p:spPr bwMode="auto">
          <a:xfrm>
            <a:off x="152400" y="1219200"/>
            <a:ext cx="1447800" cy="307777"/>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p:txBody>
      </p:sp>
      <p:sp>
        <p:nvSpPr>
          <p:cNvPr id="39943" name="Text Box 5"/>
          <p:cNvSpPr txBox="1">
            <a:spLocks noChangeArrowheads="1"/>
          </p:cNvSpPr>
          <p:nvPr/>
        </p:nvSpPr>
        <p:spPr bwMode="auto">
          <a:xfrm>
            <a:off x="1890584" y="4114800"/>
            <a:ext cx="6186616" cy="147732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Note that we just found a better value for Bucharest! </a:t>
            </a:r>
          </a:p>
          <a:p>
            <a:pPr eaLnBrk="1" hangingPunct="1">
              <a:spcBef>
                <a:spcPct val="50000"/>
              </a:spcBef>
            </a:pPr>
            <a:r>
              <a:rPr lang="en-US" sz="1800" dirty="0">
                <a:solidFill>
                  <a:srgbClr val="000000"/>
                </a:solidFill>
                <a:latin typeface="Arial" pitchFamily="34" charset="0"/>
              </a:rPr>
              <a:t>Now we expand this better value for Bucharest since it’s at the top of the queue.</a:t>
            </a:r>
          </a:p>
          <a:p>
            <a:pPr eaLnBrk="1" hangingPunct="1">
              <a:spcBef>
                <a:spcPct val="50000"/>
              </a:spcBef>
            </a:pPr>
            <a:r>
              <a:rPr lang="en-US" sz="1800" dirty="0">
                <a:solidFill>
                  <a:srgbClr val="000000"/>
                </a:solidFill>
                <a:latin typeface="Arial" pitchFamily="34" charset="0"/>
              </a:rPr>
              <a:t> We’re done and we know the value found is optimal!</a:t>
            </a:r>
          </a:p>
        </p:txBody>
      </p:sp>
      <p:sp>
        <p:nvSpPr>
          <p:cNvPr id="39944" name="Text Box 4"/>
          <p:cNvSpPr txBox="1">
            <a:spLocks noChangeArrowheads="1"/>
          </p:cNvSpPr>
          <p:nvPr/>
        </p:nvSpPr>
        <p:spPr bwMode="auto">
          <a:xfrm>
            <a:off x="152400" y="1219200"/>
            <a:ext cx="2057400" cy="4508927"/>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FFC000"/>
                </a:solidFill>
                <a:latin typeface="Arial" pitchFamily="34" charset="0"/>
              </a:rPr>
              <a:t>Bucharest 418</a:t>
            </a:r>
            <a:endParaRPr lang="en-US" sz="1400" dirty="0">
              <a:solidFill>
                <a:srgbClr val="00B050"/>
              </a:solidFill>
              <a:latin typeface="Arial" pitchFamily="34" charset="0"/>
            </a:endParaRP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err="1">
                <a:solidFill>
                  <a:srgbClr val="FFC000"/>
                </a:solidFill>
                <a:latin typeface="Arial" pitchFamily="34" charset="0"/>
              </a:rPr>
              <a:t>Rimricu</a:t>
            </a:r>
            <a:r>
              <a:rPr lang="en-US" sz="1400" dirty="0">
                <a:solidFill>
                  <a:srgbClr val="FFC000"/>
                </a:solidFill>
                <a:latin typeface="Arial" pitchFamily="34" charset="0"/>
              </a:rPr>
              <a:t> </a:t>
            </a:r>
            <a:r>
              <a:rPr lang="en-US" sz="1400" dirty="0" err="1">
                <a:solidFill>
                  <a:srgbClr val="FFC000"/>
                </a:solidFill>
                <a:latin typeface="Arial" pitchFamily="34" charset="0"/>
              </a:rPr>
              <a:t>Vicea</a:t>
            </a:r>
            <a:r>
              <a:rPr lang="en-US" sz="1400" dirty="0">
                <a:solidFill>
                  <a:srgbClr val="FFC000"/>
                </a:solidFill>
                <a:latin typeface="Arial" pitchFamily="34" charset="0"/>
              </a:rPr>
              <a:t> 607</a:t>
            </a:r>
            <a:endParaRPr lang="en-US" sz="1400" dirty="0">
              <a:solidFill>
                <a:srgbClr val="7030A0"/>
              </a:solidFill>
              <a:latin typeface="Arial" pitchFamily="34" charset="0"/>
            </a:endParaRPr>
          </a:p>
          <a:p>
            <a:pPr eaLnBrk="1" hangingPunct="1">
              <a:spcBef>
                <a:spcPct val="50000"/>
              </a:spcBef>
            </a:pPr>
            <a:r>
              <a:rPr lang="en-US" sz="1400" dirty="0">
                <a:solidFill>
                  <a:srgbClr val="FFC000"/>
                </a:solidFill>
                <a:latin typeface="Arial" pitchFamily="34" charset="0"/>
              </a:rPr>
              <a:t>Craiova 615</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B050"/>
              </a:solidFill>
              <a:latin typeface="Arial" pitchFamily="34" charset="0"/>
            </a:endParaRPr>
          </a:p>
          <a:p>
            <a:pPr eaLnBrk="1" hangingPunct="1">
              <a:spcBef>
                <a:spcPct val="50000"/>
              </a:spcBef>
            </a:pPr>
            <a:endParaRPr lang="en-US" sz="1400" dirty="0">
              <a:solidFill>
                <a:srgbClr val="000000"/>
              </a:solidFill>
              <a:latin typeface="Arial" pitchFamily="34" charset="0"/>
            </a:endParaRPr>
          </a:p>
        </p:txBody>
      </p:sp>
    </p:spTree>
    <p:extLst>
      <p:ext uri="{BB962C8B-B14F-4D97-AF65-F5344CB8AC3E}">
        <p14:creationId xmlns:p14="http://schemas.microsoft.com/office/powerpoint/2010/main" val="50590816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sz="3200" i="1" dirty="0">
                <a:solidFill>
                  <a:srgbClr val="C00000"/>
                </a:solidFill>
              </a:rPr>
              <a:t>Informed Search</a:t>
            </a:r>
          </a:p>
          <a:p>
            <a:pPr>
              <a:lnSpc>
                <a:spcPct val="80000"/>
              </a:lnSpc>
              <a:spcAft>
                <a:spcPts val="600"/>
              </a:spcAft>
            </a:pPr>
            <a:r>
              <a:rPr lang="en-US" sz="2800" dirty="0"/>
              <a:t>Optimal informed search:  A*  </a:t>
            </a:r>
          </a:p>
          <a:p>
            <a:pPr>
              <a:lnSpc>
                <a:spcPct val="80000"/>
              </a:lnSpc>
              <a:spcAft>
                <a:spcPts val="600"/>
              </a:spcAft>
            </a:pPr>
            <a:r>
              <a:rPr lang="en-US" sz="2800" i="1" dirty="0">
                <a:solidFill>
                  <a:srgbClr val="FF0000"/>
                </a:solidFill>
              </a:rPr>
              <a:t>Creating good heuristic functions (AIMA 3.6)</a:t>
            </a:r>
          </a:p>
          <a:p>
            <a:pPr>
              <a:lnSpc>
                <a:spcPct val="80000"/>
              </a:lnSpc>
              <a:spcAft>
                <a:spcPts val="600"/>
              </a:spcAft>
            </a:pPr>
            <a:r>
              <a:rPr lang="en-US" sz="2800" dirty="0"/>
              <a:t>Hill Climbing</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51</a:t>
            </a:fld>
            <a:endParaRPr lang="en-US" altLang="en-US"/>
          </a:p>
        </p:txBody>
      </p:sp>
    </p:spTree>
    <p:extLst>
      <p:ext uri="{BB962C8B-B14F-4D97-AF65-F5344CB8AC3E}">
        <p14:creationId xmlns:p14="http://schemas.microsoft.com/office/powerpoint/2010/main" val="148894886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Heuristic 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52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50901290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Example Admissible heuristics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dirty="0"/>
              <a:t>For the 8-puzzle:</a:t>
            </a:r>
          </a:p>
          <a:p>
            <a:pPr>
              <a:lnSpc>
                <a:spcPct val="90000"/>
              </a:lnSpc>
            </a:pPr>
            <a:r>
              <a:rPr lang="en-US" i="1" dirty="0"/>
              <a:t>h</a:t>
            </a:r>
            <a:r>
              <a:rPr lang="en-US" i="1" baseline="-25000" dirty="0"/>
              <a:t>oop</a:t>
            </a:r>
            <a:r>
              <a:rPr lang="en-US" i="1" dirty="0"/>
              <a:t>(n) </a:t>
            </a:r>
            <a:r>
              <a:rPr lang="en-US" dirty="0"/>
              <a:t>= number of out of place tiles</a:t>
            </a:r>
          </a:p>
          <a:p>
            <a:pPr>
              <a:lnSpc>
                <a:spcPct val="90000"/>
              </a:lnSpc>
            </a:pPr>
            <a:endParaRPr lang="en-US" dirty="0"/>
          </a:p>
          <a:p>
            <a:pPr>
              <a:lnSpc>
                <a:spcPct val="90000"/>
              </a:lnSpc>
            </a:pPr>
            <a:r>
              <a:rPr lang="en-US" i="1" dirty="0" err="1"/>
              <a:t>h</a:t>
            </a:r>
            <a:r>
              <a:rPr lang="en-US" i="1" baseline="-25000" dirty="0" err="1"/>
              <a:t>md</a:t>
            </a:r>
            <a:r>
              <a:rPr lang="en-US" i="1" dirty="0"/>
              <a:t>(n) </a:t>
            </a:r>
            <a:r>
              <a:rPr lang="en-US" dirty="0"/>
              <a:t>= total Manhattan distance (i.e., # of moves from desired location of each tile)</a:t>
            </a:r>
          </a:p>
          <a:p>
            <a:pPr>
              <a:lnSpc>
                <a:spcPct val="90000"/>
              </a:lnSpc>
              <a:buFont typeface="Symbol" pitchFamily="18" charset="2"/>
              <a:buNone/>
            </a:pPr>
            <a:endParaRPr lang="en-US" dirty="0"/>
          </a:p>
          <a:p>
            <a:pPr>
              <a:lnSpc>
                <a:spcPct val="90000"/>
              </a:lnSpc>
              <a:buFont typeface="Symbol" pitchFamily="18" charset="2"/>
              <a:buNone/>
            </a:pPr>
            <a:endParaRPr lang="en-US" sz="3600" dirty="0"/>
          </a:p>
          <a:p>
            <a:pPr>
              <a:lnSpc>
                <a:spcPct val="90000"/>
              </a:lnSpc>
              <a:buFont typeface="Symbol" pitchFamily="18" charset="2"/>
              <a:buNone/>
            </a:pPr>
            <a:endParaRPr lang="en-US" sz="3600" dirty="0"/>
          </a:p>
          <a:p>
            <a:pPr>
              <a:lnSpc>
                <a:spcPct val="90000"/>
              </a:lnSpc>
            </a:pPr>
            <a:r>
              <a:rPr lang="en-US" sz="2800" dirty="0">
                <a:solidFill>
                  <a:srgbClr val="CC0099"/>
                </a:solidFill>
              </a:rPr>
              <a:t>h</a:t>
            </a:r>
            <a:r>
              <a:rPr lang="en-US" sz="2800" baseline="-25000" dirty="0">
                <a:solidFill>
                  <a:srgbClr val="CC0099"/>
                </a:solidFill>
              </a:rPr>
              <a:t>oop</a:t>
            </a:r>
            <a:r>
              <a:rPr lang="en-US" sz="2800" dirty="0">
                <a:solidFill>
                  <a:srgbClr val="CC0099"/>
                </a:solidFill>
              </a:rPr>
              <a:t>(S) = </a:t>
            </a:r>
            <a:r>
              <a:rPr lang="en-US" sz="2800" dirty="0"/>
              <a:t>8</a:t>
            </a:r>
            <a:endParaRPr lang="en-US" sz="2800" dirty="0">
              <a:solidFill>
                <a:srgbClr val="CC0099"/>
              </a:solidFill>
            </a:endParaRPr>
          </a:p>
          <a:p>
            <a:pPr>
              <a:lnSpc>
                <a:spcPct val="90000"/>
              </a:lnSpc>
            </a:pPr>
            <a:r>
              <a:rPr lang="en-US" sz="2800" dirty="0" err="1">
                <a:solidFill>
                  <a:srgbClr val="CC0099"/>
                </a:solidFill>
              </a:rPr>
              <a:t>h</a:t>
            </a:r>
            <a:r>
              <a:rPr lang="en-US" sz="2800" baseline="-25000" dirty="0" err="1">
                <a:solidFill>
                  <a:srgbClr val="CC0099"/>
                </a:solidFill>
              </a:rPr>
              <a:t>md</a:t>
            </a:r>
            <a:r>
              <a:rPr lang="en-US" sz="2800" dirty="0">
                <a:solidFill>
                  <a:srgbClr val="CC0099"/>
                </a:solidFill>
              </a:rPr>
              <a:t>(S) = </a:t>
            </a:r>
            <a:r>
              <a:rPr lang="en-US" sz="2800" dirty="0"/>
              <a:t>3+1+2+2+2+3+3+2 = 18</a:t>
            </a:r>
            <a:r>
              <a:rPr lang="en-US" dirty="0"/>
              <a:t> </a:t>
            </a:r>
          </a:p>
        </p:txBody>
      </p:sp>
      <p:pic>
        <p:nvPicPr>
          <p:cNvPr id="28678" name="Picture 4" descr="8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48" y="32766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4231250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Relaxed problems</a:t>
            </a:r>
          </a:p>
        </p:txBody>
      </p:sp>
      <p:sp>
        <p:nvSpPr>
          <p:cNvPr id="439299" name="Rectangle 3"/>
          <p:cNvSpPr>
            <a:spLocks noGrp="1" noChangeArrowheads="1"/>
          </p:cNvSpPr>
          <p:nvPr>
            <p:ph type="body" idx="1"/>
          </p:nvPr>
        </p:nvSpPr>
        <p:spPr/>
        <p:txBody>
          <a:bodyPr/>
          <a:lstStyle/>
          <a:p>
            <a:pPr>
              <a:lnSpc>
                <a:spcPct val="90000"/>
              </a:lnSpc>
              <a:spcBef>
                <a:spcPct val="40000"/>
              </a:spcBef>
              <a:defRPr/>
            </a:pPr>
            <a:r>
              <a:rPr lang="en-US" dirty="0"/>
              <a:t>A problem with fewer restrictions on the actions than the original is called a </a:t>
            </a:r>
            <a:r>
              <a:rPr lang="en-US" i="1" dirty="0">
                <a:solidFill>
                  <a:schemeClr val="accent2"/>
                </a:solidFill>
              </a:rPr>
              <a:t>relaxed problem</a:t>
            </a:r>
          </a:p>
          <a:p>
            <a:pPr>
              <a:lnSpc>
                <a:spcPct val="90000"/>
              </a:lnSpc>
              <a:spcBef>
                <a:spcPct val="40000"/>
              </a:spcBef>
              <a:defRPr/>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a:lnSpc>
                <a:spcPct val="90000"/>
              </a:lnSpc>
              <a:spcBef>
                <a:spcPct val="40000"/>
              </a:spcBef>
              <a:defRPr/>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a:lnSpc>
                <a:spcPct val="90000"/>
              </a:lnSpc>
              <a:spcBef>
                <a:spcPct val="40000"/>
              </a:spcBef>
              <a:defRPr/>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54</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86774751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t>Defining Heuristics: </a:t>
            </a:r>
            <a:r>
              <a:rPr lang="en-US" i="1"/>
              <a:t>h(n)</a:t>
            </a:r>
          </a:p>
        </p:txBody>
      </p:sp>
      <p:sp>
        <p:nvSpPr>
          <p:cNvPr id="432131" name="Rectangle 3"/>
          <p:cNvSpPr>
            <a:spLocks noGrp="1" noChangeArrowheads="1"/>
          </p:cNvSpPr>
          <p:nvPr>
            <p:ph type="body" idx="1"/>
          </p:nvPr>
        </p:nvSpPr>
        <p:spPr>
          <a:xfrm>
            <a:off x="685800" y="1295400"/>
            <a:ext cx="8153400" cy="4572000"/>
          </a:xfrm>
        </p:spPr>
        <p:txBody>
          <a:bodyPr/>
          <a:lstStyle/>
          <a:p>
            <a:r>
              <a:rPr lang="en-US"/>
              <a:t>Cost of an exact solution to a </a:t>
            </a:r>
            <a:r>
              <a:rPr lang="en-US" i="1">
                <a:solidFill>
                  <a:schemeClr val="accent2"/>
                </a:solidFill>
              </a:rPr>
              <a:t>relaxed</a:t>
            </a:r>
            <a:r>
              <a:rPr lang="en-US"/>
              <a:t> problem (fewer restrictions on operator) </a:t>
            </a:r>
          </a:p>
          <a:p>
            <a:endParaRPr lang="en-US"/>
          </a:p>
          <a:p>
            <a:r>
              <a:rPr lang="en-US"/>
              <a:t>Constraints on </a:t>
            </a:r>
            <a:r>
              <a:rPr lang="en-US" i="1">
                <a:solidFill>
                  <a:schemeClr val="accent2"/>
                </a:solidFill>
              </a:rPr>
              <a:t>Full </a:t>
            </a:r>
            <a:r>
              <a:rPr lang="en-US"/>
              <a:t>Problem:</a:t>
            </a:r>
          </a:p>
          <a:p>
            <a:pPr lvl="1">
              <a:buFontTx/>
              <a:buNone/>
            </a:pPr>
            <a:r>
              <a:rPr lang="en-US"/>
              <a:t>A tile can move from square A to square B </a:t>
            </a:r>
            <a:r>
              <a:rPr lang="en-US" i="1"/>
              <a:t>if</a:t>
            </a:r>
            <a:r>
              <a:rPr lang="en-US"/>
              <a:t> </a:t>
            </a:r>
            <a:r>
              <a:rPr lang="en-US">
                <a:solidFill>
                  <a:schemeClr val="accent2"/>
                </a:solidFill>
              </a:rPr>
              <a:t>A is adjacent to B</a:t>
            </a:r>
            <a:r>
              <a:rPr lang="en-US"/>
              <a:t> </a:t>
            </a:r>
            <a:r>
              <a:rPr lang="en-US" i="1"/>
              <a:t>and </a:t>
            </a:r>
            <a:r>
              <a:rPr lang="en-US">
                <a:solidFill>
                  <a:srgbClr val="FF0000"/>
                </a:solidFill>
              </a:rPr>
              <a:t>B is blank</a:t>
            </a:r>
            <a:r>
              <a:rPr lang="en-US"/>
              <a:t>.</a:t>
            </a:r>
          </a:p>
          <a:p>
            <a:pPr lvl="1"/>
            <a:r>
              <a:rPr lang="en-US"/>
              <a:t>Constraints on </a:t>
            </a:r>
            <a:r>
              <a:rPr lang="en-US" i="1">
                <a:solidFill>
                  <a:schemeClr val="accent2"/>
                </a:solidFill>
              </a:rPr>
              <a:t>relaxed </a:t>
            </a:r>
            <a:r>
              <a:rPr lang="en-US"/>
              <a:t>problems:</a:t>
            </a:r>
          </a:p>
          <a:p>
            <a:pPr lvl="2"/>
            <a:r>
              <a:rPr lang="en-US"/>
              <a:t>A tile can move from square A to square B </a:t>
            </a:r>
            <a:r>
              <a:rPr lang="en-US" i="1"/>
              <a:t>if</a:t>
            </a:r>
            <a:r>
              <a:rPr lang="en-US"/>
              <a:t> </a:t>
            </a:r>
            <a:r>
              <a:rPr lang="en-US">
                <a:solidFill>
                  <a:schemeClr val="accent2"/>
                </a:solidFill>
              </a:rPr>
              <a:t>A is adjacent to B</a:t>
            </a:r>
            <a:r>
              <a:rPr lang="en-US"/>
              <a:t>. (h</a:t>
            </a:r>
            <a:r>
              <a:rPr lang="en-US" baseline="-25000"/>
              <a:t>md</a:t>
            </a:r>
            <a:r>
              <a:rPr lang="en-US"/>
              <a:t>)</a:t>
            </a:r>
          </a:p>
          <a:p>
            <a:pPr lvl="2"/>
            <a:r>
              <a:rPr lang="en-US"/>
              <a:t>A tile can move from square A to square B </a:t>
            </a:r>
            <a:r>
              <a:rPr lang="en-US" i="1"/>
              <a:t>if </a:t>
            </a:r>
            <a:r>
              <a:rPr lang="en-US">
                <a:solidFill>
                  <a:srgbClr val="FF0000"/>
                </a:solidFill>
              </a:rPr>
              <a:t>B is blank</a:t>
            </a:r>
            <a:r>
              <a:rPr lang="en-US"/>
              <a:t>. </a:t>
            </a:r>
          </a:p>
          <a:p>
            <a:pPr lvl="2"/>
            <a:r>
              <a:rPr lang="en-US"/>
              <a:t>A tile can move from square A to square B. (h</a:t>
            </a:r>
            <a:r>
              <a:rPr lang="en-US" baseline="-25000"/>
              <a:t>oop</a:t>
            </a:r>
            <a:r>
              <a:rPr lang="en-US"/>
              <a:t>)</a:t>
            </a:r>
          </a:p>
          <a:p>
            <a:pPr lvl="1"/>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55</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591215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2131">
                                            <p:txEl>
                                              <p:pRg st="2" end="2"/>
                                            </p:txEl>
                                          </p:spTgt>
                                        </p:tgtEl>
                                        <p:attrNameLst>
                                          <p:attrName>style.visibility</p:attrName>
                                        </p:attrNameLst>
                                      </p:cBhvr>
                                      <p:to>
                                        <p:strVal val="visible"/>
                                      </p:to>
                                    </p:set>
                                    <p:animEffect transition="in" filter="fade">
                                      <p:cBhvr>
                                        <p:cTn id="7" dur="2000"/>
                                        <p:tgtEl>
                                          <p:spTgt spid="4321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2131">
                                            <p:txEl>
                                              <p:pRg st="3" end="3"/>
                                            </p:txEl>
                                          </p:spTgt>
                                        </p:tgtEl>
                                        <p:attrNameLst>
                                          <p:attrName>style.visibility</p:attrName>
                                        </p:attrNameLst>
                                      </p:cBhvr>
                                      <p:to>
                                        <p:strVal val="visible"/>
                                      </p:to>
                                    </p:set>
                                    <p:animEffect transition="in" filter="fade">
                                      <p:cBhvr>
                                        <p:cTn id="10" dur="2000"/>
                                        <p:tgtEl>
                                          <p:spTgt spid="4321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2131">
                                            <p:txEl>
                                              <p:pRg st="4" end="4"/>
                                            </p:txEl>
                                          </p:spTgt>
                                        </p:tgtEl>
                                        <p:attrNameLst>
                                          <p:attrName>style.visibility</p:attrName>
                                        </p:attrNameLst>
                                      </p:cBhvr>
                                      <p:to>
                                        <p:strVal val="visible"/>
                                      </p:to>
                                    </p:set>
                                    <p:animEffect transition="in" filter="fade">
                                      <p:cBhvr>
                                        <p:cTn id="15" dur="2000"/>
                                        <p:tgtEl>
                                          <p:spTgt spid="43213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2131">
                                            <p:txEl>
                                              <p:pRg st="5" end="5"/>
                                            </p:txEl>
                                          </p:spTgt>
                                        </p:tgtEl>
                                        <p:attrNameLst>
                                          <p:attrName>style.visibility</p:attrName>
                                        </p:attrNameLst>
                                      </p:cBhvr>
                                      <p:to>
                                        <p:strVal val="visible"/>
                                      </p:to>
                                    </p:set>
                                    <p:animEffect transition="in" filter="fade">
                                      <p:cBhvr>
                                        <p:cTn id="18" dur="2000"/>
                                        <p:tgtEl>
                                          <p:spTgt spid="43213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2131">
                                            <p:txEl>
                                              <p:pRg st="6" end="6"/>
                                            </p:txEl>
                                          </p:spTgt>
                                        </p:tgtEl>
                                        <p:attrNameLst>
                                          <p:attrName>style.visibility</p:attrName>
                                        </p:attrNameLst>
                                      </p:cBhvr>
                                      <p:to>
                                        <p:strVal val="visible"/>
                                      </p:to>
                                    </p:set>
                                    <p:animEffect transition="in" filter="fade">
                                      <p:cBhvr>
                                        <p:cTn id="21" dur="2000"/>
                                        <p:tgtEl>
                                          <p:spTgt spid="43213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2131">
                                            <p:txEl>
                                              <p:pRg st="7" end="7"/>
                                            </p:txEl>
                                          </p:spTgt>
                                        </p:tgtEl>
                                        <p:attrNameLst>
                                          <p:attrName>style.visibility</p:attrName>
                                        </p:attrNameLst>
                                      </p:cBhvr>
                                      <p:to>
                                        <p:strVal val="visible"/>
                                      </p:to>
                                    </p:set>
                                    <p:animEffect transition="in" filter="fade">
                                      <p:cBhvr>
                                        <p:cTn id="24" dur="2000"/>
                                        <p:tgtEl>
                                          <p:spTgt spid="432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685800" y="609600"/>
            <a:ext cx="8229600" cy="457200"/>
          </a:xfrm>
        </p:spPr>
        <p:txBody>
          <a:bodyPr/>
          <a:lstStyle/>
          <a:p>
            <a:r>
              <a:rPr lang="en-US" dirty="0"/>
              <a:t>Dominance: A metric on </a:t>
            </a:r>
            <a:r>
              <a:rPr lang="en-US" i="1" dirty="0"/>
              <a:t>better </a:t>
            </a:r>
            <a:r>
              <a:rPr lang="en-US" dirty="0"/>
              <a:t>heuristics</a:t>
            </a:r>
          </a:p>
        </p:txBody>
      </p:sp>
      <p:sp>
        <p:nvSpPr>
          <p:cNvPr id="31749" name="Rectangle 3"/>
          <p:cNvSpPr>
            <a:spLocks noGrp="1" noChangeArrowheads="1"/>
          </p:cNvSpPr>
          <p:nvPr>
            <p:ph type="body" idx="1"/>
          </p:nvPr>
        </p:nvSpPr>
        <p:spPr>
          <a:xfrm>
            <a:off x="685800" y="1295400"/>
            <a:ext cx="7772400" cy="4953000"/>
          </a:xfrm>
        </p:spPr>
        <p:txBody>
          <a:bodyPr/>
          <a:lstStyle/>
          <a:p>
            <a:pPr>
              <a:lnSpc>
                <a:spcPct val="80000"/>
              </a:lnSpc>
            </a:pPr>
            <a:r>
              <a:rPr lang="en-US"/>
              <a:t>If </a:t>
            </a:r>
            <a:r>
              <a:rPr lang="en-US" sz="2800" i="1">
                <a:solidFill>
                  <a:schemeClr val="accent2"/>
                </a:solidFill>
                <a:latin typeface="Times New Roman" pitchFamily="18" charset="0"/>
              </a:rPr>
              <a:t>h</a:t>
            </a:r>
            <a:r>
              <a:rPr lang="en-US" sz="2800" i="1" baseline="-25000">
                <a:solidFill>
                  <a:schemeClr val="accent2"/>
                </a:solidFill>
                <a:latin typeface="Times New Roman" pitchFamily="18" charset="0"/>
              </a:rPr>
              <a:t>2</a:t>
            </a:r>
            <a:r>
              <a:rPr lang="en-US" sz="2800" i="1">
                <a:solidFill>
                  <a:schemeClr val="accent2"/>
                </a:solidFill>
                <a:latin typeface="Times New Roman" pitchFamily="18" charset="0"/>
              </a:rPr>
              <a:t>(n) </a:t>
            </a:r>
            <a:r>
              <a:rPr lang="en-US" sz="2800" i="1">
                <a:solidFill>
                  <a:schemeClr val="accent2"/>
                </a:solidFill>
                <a:latin typeface="Times New Roman" pitchFamily="18" charset="0"/>
                <a:cs typeface="Arial" pitchFamily="34" charset="0"/>
              </a:rPr>
              <a:t>≥</a:t>
            </a:r>
            <a:r>
              <a:rPr lang="en-US" sz="2800" i="1">
                <a:solidFill>
                  <a:schemeClr val="accent2"/>
                </a:solidFill>
                <a:latin typeface="Times New Roman" pitchFamily="18" charset="0"/>
              </a:rPr>
              <a:t> h</a:t>
            </a:r>
            <a:r>
              <a:rPr lang="en-US" sz="2800" i="1" baseline="-25000">
                <a:solidFill>
                  <a:schemeClr val="accent2"/>
                </a:solidFill>
                <a:latin typeface="Times New Roman" pitchFamily="18" charset="0"/>
              </a:rPr>
              <a:t>1</a:t>
            </a:r>
            <a:r>
              <a:rPr lang="en-US" sz="2800" i="1">
                <a:solidFill>
                  <a:schemeClr val="accent2"/>
                </a:solidFill>
                <a:latin typeface="Times New Roman" pitchFamily="18" charset="0"/>
              </a:rPr>
              <a:t>(n)</a:t>
            </a:r>
            <a:r>
              <a:rPr lang="en-US" i="1">
                <a:solidFill>
                  <a:schemeClr val="accent2"/>
                </a:solidFill>
              </a:rPr>
              <a:t> </a:t>
            </a:r>
            <a:r>
              <a:rPr lang="en-US"/>
              <a:t>for all </a:t>
            </a:r>
            <a:r>
              <a:rPr lang="en-US" i="1"/>
              <a:t>n</a:t>
            </a:r>
            <a:r>
              <a:rPr lang="en-US"/>
              <a:t> (both admissible)</a:t>
            </a:r>
          </a:p>
          <a:p>
            <a:pPr lvl="1">
              <a:lnSpc>
                <a:spcPct val="80000"/>
              </a:lnSpc>
            </a:pPr>
            <a:r>
              <a:rPr lang="en-US" sz="2400"/>
              <a:t>then </a:t>
            </a:r>
            <a:r>
              <a:rPr lang="en-US" sz="2400" i="1"/>
              <a:t>h</a:t>
            </a:r>
            <a:r>
              <a:rPr lang="en-US" sz="2400" i="1" baseline="-25000"/>
              <a:t>2</a:t>
            </a:r>
            <a:r>
              <a:rPr lang="en-US" sz="2400" i="1"/>
              <a:t> </a:t>
            </a:r>
            <a:r>
              <a:rPr lang="en-US" sz="2400" i="1">
                <a:solidFill>
                  <a:schemeClr val="accent2"/>
                </a:solidFill>
              </a:rPr>
              <a:t>dominates </a:t>
            </a:r>
            <a:r>
              <a:rPr lang="en-US" sz="2400" i="1"/>
              <a:t>h</a:t>
            </a:r>
            <a:r>
              <a:rPr lang="en-US" sz="2400" i="1" baseline="-25000"/>
              <a:t>1</a:t>
            </a:r>
            <a:r>
              <a:rPr lang="en-US" sz="2400" i="1"/>
              <a:t> </a:t>
            </a:r>
          </a:p>
          <a:p>
            <a:pPr>
              <a:lnSpc>
                <a:spcPct val="80000"/>
              </a:lnSpc>
            </a:pPr>
            <a:r>
              <a:rPr lang="en-US" sz="2800"/>
              <a:t>So </a:t>
            </a:r>
            <a:r>
              <a:rPr lang="en-US" sz="2800" i="1"/>
              <a:t>h</a:t>
            </a:r>
            <a:r>
              <a:rPr lang="en-US" sz="2800" i="1" baseline="-25000"/>
              <a:t>2</a:t>
            </a:r>
            <a:r>
              <a:rPr lang="en-US" sz="2800" i="1"/>
              <a:t> </a:t>
            </a:r>
            <a:r>
              <a:rPr lang="en-US" sz="2800"/>
              <a:t>is optimistic, but more accurate than </a:t>
            </a:r>
            <a:r>
              <a:rPr lang="en-US" sz="2800" i="1"/>
              <a:t>h</a:t>
            </a:r>
            <a:r>
              <a:rPr lang="en-US" sz="2800" i="1" baseline="-25000"/>
              <a:t>1</a:t>
            </a:r>
            <a:endParaRPr lang="en-US" sz="2800"/>
          </a:p>
          <a:p>
            <a:pPr lvl="1">
              <a:lnSpc>
                <a:spcPct val="80000"/>
              </a:lnSpc>
            </a:pP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2</a:t>
            </a:r>
            <a:r>
              <a:rPr lang="en-US" sz="2400" i="1"/>
              <a:t> </a:t>
            </a:r>
            <a:r>
              <a:rPr lang="en-US" sz="2400"/>
              <a:t>is therefore better for search</a:t>
            </a:r>
          </a:p>
          <a:p>
            <a:pPr lvl="1">
              <a:lnSpc>
                <a:spcPct val="80000"/>
              </a:lnSpc>
            </a:pPr>
            <a:r>
              <a:rPr lang="en-US" sz="2400"/>
              <a:t>Notice: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md</a:t>
            </a:r>
            <a:r>
              <a:rPr lang="en-US" sz="2400" baseline="-25000"/>
              <a:t> </a:t>
            </a:r>
            <a:r>
              <a:rPr lang="en-US" sz="2400"/>
              <a:t> dominates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oop</a:t>
            </a:r>
          </a:p>
          <a:p>
            <a:pPr>
              <a:lnSpc>
                <a:spcPct val="80000"/>
              </a:lnSpc>
            </a:pPr>
            <a:endParaRPr lang="en-US" sz="2800"/>
          </a:p>
          <a:p>
            <a:pPr>
              <a:lnSpc>
                <a:spcPct val="80000"/>
              </a:lnSpc>
            </a:pPr>
            <a:r>
              <a:rPr lang="en-US"/>
              <a:t>Typical search costs (average number of nodes expanded):</a:t>
            </a:r>
          </a:p>
          <a:p>
            <a:pPr lvl="1">
              <a:lnSpc>
                <a:spcPct val="80000"/>
              </a:lnSpc>
            </a:pPr>
            <a:r>
              <a:rPr lang="en-US" i="1"/>
              <a:t>d=12	</a:t>
            </a:r>
            <a:r>
              <a:rPr lang="en-US"/>
              <a:t>Iterative Deepening Search  = 3,644,035 nodes</a:t>
            </a:r>
            <a:br>
              <a:rPr lang="en-US"/>
            </a:br>
            <a:r>
              <a:rPr lang="en-US"/>
              <a:t>	A</a:t>
            </a:r>
            <a:r>
              <a:rPr lang="en-US" baseline="30000"/>
              <a:t>*</a:t>
            </a:r>
            <a:r>
              <a:rPr lang="en-US"/>
              <a:t>(h</a:t>
            </a:r>
            <a:r>
              <a:rPr lang="en-US" baseline="-25000"/>
              <a:t>oop</a:t>
            </a:r>
            <a:r>
              <a:rPr lang="en-US"/>
              <a:t>) = 227 nodes </a:t>
            </a:r>
            <a:br>
              <a:rPr lang="en-US"/>
            </a:br>
            <a:r>
              <a:rPr lang="en-US"/>
              <a:t>	A</a:t>
            </a:r>
            <a:r>
              <a:rPr lang="en-US" baseline="30000"/>
              <a:t>*</a:t>
            </a:r>
            <a:r>
              <a:rPr lang="en-US"/>
              <a:t>(h</a:t>
            </a:r>
            <a:r>
              <a:rPr lang="en-US" baseline="-25000"/>
              <a:t>md</a:t>
            </a:r>
            <a:r>
              <a:rPr lang="en-US"/>
              <a:t>) = 73 nodes </a:t>
            </a:r>
          </a:p>
          <a:p>
            <a:pPr lvl="1">
              <a:lnSpc>
                <a:spcPct val="80000"/>
              </a:lnSpc>
            </a:pPr>
            <a:r>
              <a:rPr lang="en-US" i="1"/>
              <a:t>d=24 	</a:t>
            </a:r>
            <a:r>
              <a:rPr lang="en-US"/>
              <a:t>IDS = too many nodes</a:t>
            </a:r>
            <a:br>
              <a:rPr lang="en-US"/>
            </a:br>
            <a:r>
              <a:rPr lang="en-US"/>
              <a:t>	A</a:t>
            </a:r>
            <a:r>
              <a:rPr lang="en-US" baseline="30000"/>
              <a:t>*</a:t>
            </a:r>
            <a:r>
              <a:rPr lang="en-US"/>
              <a:t>(h</a:t>
            </a:r>
            <a:r>
              <a:rPr lang="en-US" baseline="-25000"/>
              <a:t>oop</a:t>
            </a:r>
            <a:r>
              <a:rPr lang="en-US"/>
              <a:t>) = 39,135 nodes </a:t>
            </a:r>
            <a:br>
              <a:rPr lang="en-US"/>
            </a:br>
            <a:r>
              <a:rPr lang="en-US"/>
              <a:t>	A</a:t>
            </a:r>
            <a:r>
              <a:rPr lang="en-US" baseline="30000"/>
              <a:t>*</a:t>
            </a:r>
            <a:r>
              <a:rPr lang="en-US"/>
              <a:t>(h</a:t>
            </a:r>
            <a:r>
              <a:rPr lang="en-US" baseline="-25000"/>
              <a:t>md</a:t>
            </a:r>
            <a:r>
              <a:rPr lang="en-US"/>
              <a:t>) = 1,641 nodes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56</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84939985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73FD53-08E4-442C-93EB-771D96D88D12}"/>
              </a:ext>
            </a:extLst>
          </p:cNvPr>
          <p:cNvSpPr>
            <a:spLocks noGrp="1"/>
          </p:cNvSpPr>
          <p:nvPr>
            <p:ph type="title"/>
          </p:nvPr>
        </p:nvSpPr>
        <p:spPr>
          <a:xfrm>
            <a:off x="533400" y="609600"/>
            <a:ext cx="8229600" cy="457200"/>
          </a:xfrm>
        </p:spPr>
        <p:txBody>
          <a:bodyPr/>
          <a:lstStyle/>
          <a:p>
            <a:r>
              <a:rPr lang="en-US" dirty="0"/>
              <a:t>The best and worst admissible heuristics</a:t>
            </a:r>
          </a:p>
        </p:txBody>
      </p:sp>
      <p:sp>
        <p:nvSpPr>
          <p:cNvPr id="3" name="Content Placeholder 2">
            <a:extLst>
              <a:ext uri="{FF2B5EF4-FFF2-40B4-BE49-F238E27FC236}">
                <a16:creationId xmlns:a16="http://schemas.microsoft.com/office/drawing/2014/main" xmlns="" id="{8F96509B-98FB-47CD-9079-2578041EBA78}"/>
              </a:ext>
            </a:extLst>
          </p:cNvPr>
          <p:cNvSpPr>
            <a:spLocks noGrp="1"/>
          </p:cNvSpPr>
          <p:nvPr>
            <p:ph idx="1"/>
          </p:nvPr>
        </p:nvSpPr>
        <p:spPr/>
        <p:txBody>
          <a:bodyPr/>
          <a:lstStyle/>
          <a:p>
            <a:pPr marL="0" indent="0">
              <a:buNone/>
            </a:pPr>
            <a:r>
              <a:rPr lang="en-US" dirty="0"/>
              <a:t>h*(n)  -  the (unachievable) Oracle heuristic</a:t>
            </a:r>
          </a:p>
          <a:p>
            <a:pPr lvl="1"/>
            <a:r>
              <a:rPr lang="en-US" dirty="0"/>
              <a:t>h*(n) = the true distance from the root to n</a:t>
            </a:r>
          </a:p>
          <a:p>
            <a:pPr lvl="1"/>
            <a:endParaRPr lang="en-US" dirty="0"/>
          </a:p>
          <a:p>
            <a:pPr marL="0" indent="0">
              <a:buNone/>
            </a:pPr>
            <a:r>
              <a:rPr lang="en-US" dirty="0" err="1"/>
              <a:t>h</a:t>
            </a:r>
            <a:r>
              <a:rPr lang="en-US" baseline="-25000" dirty="0" err="1"/>
              <a:t>we’re</a:t>
            </a:r>
            <a:r>
              <a:rPr lang="en-US" baseline="-25000" dirty="0"/>
              <a:t> here already</a:t>
            </a:r>
            <a:r>
              <a:rPr lang="en-US" dirty="0"/>
              <a:t>(n)= </a:t>
            </a:r>
            <a:r>
              <a:rPr lang="en-US" dirty="0" err="1"/>
              <a:t>h</a:t>
            </a:r>
            <a:r>
              <a:rPr lang="en-US" baseline="-25000" dirty="0" err="1"/>
              <a:t>teleportation</a:t>
            </a:r>
            <a:r>
              <a:rPr lang="en-US" dirty="0"/>
              <a:t>(n)=0</a:t>
            </a:r>
          </a:p>
          <a:p>
            <a:endParaRPr lang="en-US" dirty="0"/>
          </a:p>
          <a:p>
            <a:r>
              <a:rPr lang="en-US" dirty="0"/>
              <a:t>Admissible:  both yes!!!</a:t>
            </a:r>
          </a:p>
          <a:p>
            <a:r>
              <a:rPr lang="en-US" dirty="0"/>
              <a:t>h*(n) </a:t>
            </a:r>
            <a:r>
              <a:rPr lang="en-US" i="1" dirty="0"/>
              <a:t>dominates all other heuristics</a:t>
            </a:r>
          </a:p>
          <a:p>
            <a:r>
              <a:rPr lang="en-US" dirty="0" err="1"/>
              <a:t>h</a:t>
            </a:r>
            <a:r>
              <a:rPr lang="en-US" baseline="-25000" dirty="0" err="1"/>
              <a:t>teleportation</a:t>
            </a:r>
            <a:r>
              <a:rPr lang="en-US" dirty="0"/>
              <a:t>(n) </a:t>
            </a:r>
            <a:r>
              <a:rPr lang="en-US" i="1" dirty="0"/>
              <a:t>is dominated by all heuristics</a:t>
            </a:r>
            <a:endParaRPr lang="en-US" dirty="0"/>
          </a:p>
        </p:txBody>
      </p:sp>
      <p:sp>
        <p:nvSpPr>
          <p:cNvPr id="4" name="Date Placeholder 3">
            <a:extLst>
              <a:ext uri="{FF2B5EF4-FFF2-40B4-BE49-F238E27FC236}">
                <a16:creationId xmlns:a16="http://schemas.microsoft.com/office/drawing/2014/main" xmlns="" id="{7C43E65F-090E-484D-B5AE-FFF4BFA1062F}"/>
              </a:ext>
            </a:extLst>
          </p:cNvPr>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
        <p:nvSpPr>
          <p:cNvPr id="5" name="Slide Number Placeholder 4">
            <a:extLst>
              <a:ext uri="{FF2B5EF4-FFF2-40B4-BE49-F238E27FC236}">
                <a16:creationId xmlns:a16="http://schemas.microsoft.com/office/drawing/2014/main" xmlns="" id="{C815AC3F-2C28-421C-BD96-1809483B76E1}"/>
              </a:ext>
            </a:extLst>
          </p:cNvPr>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57</a:t>
            </a:fld>
            <a:endParaRPr lang="en-US" altLang="en-US"/>
          </a:p>
        </p:txBody>
      </p:sp>
    </p:spTree>
    <p:extLst>
      <p:ext uri="{BB962C8B-B14F-4D97-AF65-F5344CB8AC3E}">
        <p14:creationId xmlns:p14="http://schemas.microsoft.com/office/powerpoint/2010/main" val="120080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2735695"/>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45855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2018</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dirty="0"/>
              <a:t>       </a:t>
            </a:r>
            <a:fld id="{D204195E-A0EE-4367-8ED5-540B4AFA8552}" type="slidenum">
              <a:rPr lang="en-US" altLang="en-US" sz="1400"/>
              <a:pPr/>
              <a:t>6</a:t>
            </a:fld>
            <a:endParaRPr lang="en-US" altLang="en-US" sz="1400" dirty="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Review: Tree </a:t>
            </a:r>
            <a:r>
              <a:rPr lang="en-US" dirty="0"/>
              <a:t>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97331538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4932023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582442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66944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86855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800350"/>
            <a:ext cx="9144000" cy="857250"/>
          </a:xfrm>
        </p:spPr>
        <p:txBody>
          <a:bodyPr/>
          <a:lstStyle/>
          <a:p>
            <a:pPr eaLnBrk="1" hangingPunct="1"/>
            <a:r>
              <a:rPr lang="en-US" sz="4500" dirty="0"/>
              <a:t>Properties of A*</a:t>
            </a:r>
          </a:p>
        </p:txBody>
      </p:sp>
      <p:sp>
        <p:nvSpPr>
          <p:cNvPr id="3" name="Rectangle 2"/>
          <p:cNvSpPr/>
          <p:nvPr/>
        </p:nvSpPr>
        <p:spPr>
          <a:xfrm>
            <a:off x="0" y="1543050"/>
            <a:ext cx="9144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54907207"/>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Calibri"/>
                <a:cs typeface="Calibri"/>
              </a:rPr>
              <a:t>Properties of A*</a:t>
            </a:r>
          </a:p>
        </p:txBody>
      </p:sp>
      <p:sp>
        <p:nvSpPr>
          <p:cNvPr id="20483" name="Rectangle 4"/>
          <p:cNvSpPr>
            <a:spLocks noChangeArrowheads="1"/>
          </p:cNvSpPr>
          <p:nvPr/>
        </p:nvSpPr>
        <p:spPr bwMode="auto">
          <a:xfrm>
            <a:off x="350044" y="1938339"/>
            <a:ext cx="6172200" cy="3937397"/>
          </a:xfrm>
          <a:prstGeom prst="rect">
            <a:avLst/>
          </a:prstGeom>
          <a:noFill/>
          <a:ln w="9525">
            <a:noFill/>
            <a:miter lim="800000"/>
            <a:headEnd/>
            <a:tailEnd/>
          </a:ln>
        </p:spPr>
        <p:txBody>
          <a:bodyPr lIns="68579" tIns="34289" rIns="68579" bIns="34289"/>
          <a:lstStyle/>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p:txBody>
      </p:sp>
      <p:sp>
        <p:nvSpPr>
          <p:cNvPr id="20484" name="Freeform 88"/>
          <p:cNvSpPr>
            <a:spLocks/>
          </p:cNvSpPr>
          <p:nvPr/>
        </p:nvSpPr>
        <p:spPr bwMode="auto">
          <a:xfrm>
            <a:off x="2171700" y="2884886"/>
            <a:ext cx="1828800" cy="15728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5" name="Freeform 126"/>
          <p:cNvSpPr>
            <a:spLocks/>
          </p:cNvSpPr>
          <p:nvPr/>
        </p:nvSpPr>
        <p:spPr bwMode="auto">
          <a:xfrm>
            <a:off x="2571751" y="2857501"/>
            <a:ext cx="1028666" cy="1198883"/>
          </a:xfrm>
          <a:custGeom>
            <a:avLst/>
            <a:gdLst>
              <a:gd name="T0" fmla="*/ 2147483647 w 769"/>
              <a:gd name="T1" fmla="*/ 0 h 1239"/>
              <a:gd name="T2" fmla="*/ 0 w 769"/>
              <a:gd name="T3" fmla="*/ 2147483647 h 1239"/>
              <a:gd name="T4" fmla="*/ 2147483647 w 769"/>
              <a:gd name="T5" fmla="*/ 2147483647 h 1239"/>
              <a:gd name="T6" fmla="*/ 2147483647 w 769"/>
              <a:gd name="T7" fmla="*/ 2147483647 h 1239"/>
              <a:gd name="T8" fmla="*/ 2147483647 w 769"/>
              <a:gd name="T9" fmla="*/ 2147483647 h 1239"/>
              <a:gd name="T10" fmla="*/ 2147483647 w 769"/>
              <a:gd name="T11" fmla="*/ 2147483647 h 1239"/>
              <a:gd name="T12" fmla="*/ 2147483647 w 769"/>
              <a:gd name="T13" fmla="*/ 2147483647 h 1239"/>
              <a:gd name="T14" fmla="*/ 2147483647 w 769"/>
              <a:gd name="T15" fmla="*/ 0 h 1239"/>
              <a:gd name="T16" fmla="*/ 0 60000 65536"/>
              <a:gd name="T17" fmla="*/ 0 60000 65536"/>
              <a:gd name="T18" fmla="*/ 0 60000 65536"/>
              <a:gd name="T19" fmla="*/ 0 60000 65536"/>
              <a:gd name="T20" fmla="*/ 0 60000 65536"/>
              <a:gd name="T21" fmla="*/ 0 60000 65536"/>
              <a:gd name="T22" fmla="*/ 0 60000 65536"/>
              <a:gd name="T23" fmla="*/ 0 60000 65536"/>
              <a:gd name="T24" fmla="*/ 0 w 769"/>
              <a:gd name="T25" fmla="*/ 0 h 1239"/>
              <a:gd name="T26" fmla="*/ 769 w 769"/>
              <a:gd name="T27" fmla="*/ 1239 h 1239"/>
              <a:gd name="connsiteX0" fmla="*/ 5618 w 11235"/>
              <a:gd name="connsiteY0" fmla="*/ 0 h 10000"/>
              <a:gd name="connsiteX1" fmla="*/ 0 w 11235"/>
              <a:gd name="connsiteY1" fmla="*/ 6199 h 10000"/>
              <a:gd name="connsiteX2" fmla="*/ 1873 w 11235"/>
              <a:gd name="connsiteY2" fmla="*/ 6973 h 10000"/>
              <a:gd name="connsiteX3" fmla="*/ 4993 w 11235"/>
              <a:gd name="connsiteY3" fmla="*/ 7748 h 10000"/>
              <a:gd name="connsiteX4" fmla="*/ 6957 w 11235"/>
              <a:gd name="connsiteY4" fmla="*/ 6538 h 10000"/>
              <a:gd name="connsiteX5" fmla="*/ 9272 w 11235"/>
              <a:gd name="connsiteY5" fmla="*/ 9621 h 10000"/>
              <a:gd name="connsiteX6" fmla="*/ 11235 w 11235"/>
              <a:gd name="connsiteY6" fmla="*/ 6199 h 10000"/>
              <a:gd name="connsiteX7" fmla="*/ 5618 w 11235"/>
              <a:gd name="connsiteY7" fmla="*/ 0 h 10000"/>
              <a:gd name="connsiteX0" fmla="*/ 5618 w 11235"/>
              <a:gd name="connsiteY0" fmla="*/ 0 h 8127"/>
              <a:gd name="connsiteX1" fmla="*/ 0 w 11235"/>
              <a:gd name="connsiteY1" fmla="*/ 6199 h 8127"/>
              <a:gd name="connsiteX2" fmla="*/ 1873 w 11235"/>
              <a:gd name="connsiteY2" fmla="*/ 6973 h 8127"/>
              <a:gd name="connsiteX3" fmla="*/ 4993 w 11235"/>
              <a:gd name="connsiteY3" fmla="*/ 7748 h 8127"/>
              <a:gd name="connsiteX4" fmla="*/ 6957 w 11235"/>
              <a:gd name="connsiteY4" fmla="*/ 6538 h 8127"/>
              <a:gd name="connsiteX5" fmla="*/ 9987 w 11235"/>
              <a:gd name="connsiteY5" fmla="*/ 7748 h 8127"/>
              <a:gd name="connsiteX6" fmla="*/ 11235 w 11235"/>
              <a:gd name="connsiteY6" fmla="*/ 6199 h 8127"/>
              <a:gd name="connsiteX7" fmla="*/ 5618 w 11235"/>
              <a:gd name="connsiteY7" fmla="*/ 0 h 8127"/>
              <a:gd name="connsiteX0" fmla="*/ 5000 w 10000"/>
              <a:gd name="connsiteY0" fmla="*/ 0 h 10000"/>
              <a:gd name="connsiteX1" fmla="*/ 0 w 10000"/>
              <a:gd name="connsiteY1" fmla="*/ 7628 h 10000"/>
              <a:gd name="connsiteX2" fmla="*/ 1667 w 10000"/>
              <a:gd name="connsiteY2" fmla="*/ 9057 h 10000"/>
              <a:gd name="connsiteX3" fmla="*/ 4444 w 10000"/>
              <a:gd name="connsiteY3" fmla="*/ 9534 h 10000"/>
              <a:gd name="connsiteX4" fmla="*/ 6192 w 10000"/>
              <a:gd name="connsiteY4" fmla="*/ 8045 h 10000"/>
              <a:gd name="connsiteX5" fmla="*/ 8889 w 10000"/>
              <a:gd name="connsiteY5" fmla="*/ 9534 h 10000"/>
              <a:gd name="connsiteX6" fmla="*/ 10000 w 10000"/>
              <a:gd name="connsiteY6" fmla="*/ 7628 h 10000"/>
              <a:gd name="connsiteX7" fmla="*/ 500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6" name="Oval 89"/>
          <p:cNvSpPr>
            <a:spLocks noChangeArrowheads="1"/>
          </p:cNvSpPr>
          <p:nvPr/>
        </p:nvSpPr>
        <p:spPr bwMode="auto">
          <a:xfrm>
            <a:off x="2842024" y="315158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7" name="Oval 90"/>
          <p:cNvSpPr>
            <a:spLocks noChangeArrowheads="1"/>
          </p:cNvSpPr>
          <p:nvPr/>
        </p:nvSpPr>
        <p:spPr bwMode="auto">
          <a:xfrm>
            <a:off x="3199210" y="314444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8" name="Text Box 91"/>
          <p:cNvSpPr txBox="1">
            <a:spLocks noChangeArrowheads="1"/>
          </p:cNvSpPr>
          <p:nvPr/>
        </p:nvSpPr>
        <p:spPr bwMode="auto">
          <a:xfrm>
            <a:off x="2939655" y="3039667"/>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89" name="Freeform 92"/>
          <p:cNvSpPr>
            <a:spLocks/>
          </p:cNvSpPr>
          <p:nvPr/>
        </p:nvSpPr>
        <p:spPr bwMode="auto">
          <a:xfrm>
            <a:off x="2926556" y="3005138"/>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0" name="Text Box 93"/>
          <p:cNvSpPr txBox="1">
            <a:spLocks noChangeArrowheads="1"/>
          </p:cNvSpPr>
          <p:nvPr/>
        </p:nvSpPr>
        <p:spPr bwMode="auto">
          <a:xfrm>
            <a:off x="3227785" y="2853931"/>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491" name="Oval 95"/>
          <p:cNvSpPr>
            <a:spLocks noChangeArrowheads="1"/>
          </p:cNvSpPr>
          <p:nvPr/>
        </p:nvSpPr>
        <p:spPr bwMode="auto">
          <a:xfrm>
            <a:off x="2971801" y="3917156"/>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2" name="Oval 99"/>
          <p:cNvSpPr>
            <a:spLocks noChangeArrowheads="1"/>
          </p:cNvSpPr>
          <p:nvPr/>
        </p:nvSpPr>
        <p:spPr bwMode="auto">
          <a:xfrm>
            <a:off x="3015855" y="283249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3" name="Freeform 109"/>
          <p:cNvSpPr>
            <a:spLocks/>
          </p:cNvSpPr>
          <p:nvPr/>
        </p:nvSpPr>
        <p:spPr bwMode="auto">
          <a:xfrm>
            <a:off x="5257800" y="2858692"/>
            <a:ext cx="1828800" cy="1599009"/>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4" name="Freeform 127"/>
          <p:cNvSpPr>
            <a:spLocks/>
          </p:cNvSpPr>
          <p:nvPr/>
        </p:nvSpPr>
        <p:spPr bwMode="auto">
          <a:xfrm>
            <a:off x="5886458" y="2857500"/>
            <a:ext cx="571501" cy="1143000"/>
          </a:xfrm>
          <a:custGeom>
            <a:avLst/>
            <a:gdLst>
              <a:gd name="T0" fmla="*/ 2147483647 w 591"/>
              <a:gd name="T1" fmla="*/ 0 h 960"/>
              <a:gd name="T2" fmla="*/ 0 w 591"/>
              <a:gd name="T3" fmla="*/ 2147483647 h 960"/>
              <a:gd name="T4" fmla="*/ 2147483647 w 591"/>
              <a:gd name="T5" fmla="*/ 2147483647 h 960"/>
              <a:gd name="T6" fmla="*/ 2147483647 w 591"/>
              <a:gd name="T7" fmla="*/ 2147483647 h 960"/>
              <a:gd name="T8" fmla="*/ 2147483647 w 591"/>
              <a:gd name="T9" fmla="*/ 2147483647 h 960"/>
              <a:gd name="T10" fmla="*/ 2147483647 w 591"/>
              <a:gd name="T11" fmla="*/ 2147483647 h 960"/>
              <a:gd name="T12" fmla="*/ 2147483647 w 591"/>
              <a:gd name="T13" fmla="*/ 0 h 960"/>
              <a:gd name="T14" fmla="*/ 0 60000 65536"/>
              <a:gd name="T15" fmla="*/ 0 60000 65536"/>
              <a:gd name="T16" fmla="*/ 0 60000 65536"/>
              <a:gd name="T17" fmla="*/ 0 60000 65536"/>
              <a:gd name="T18" fmla="*/ 0 60000 65536"/>
              <a:gd name="T19" fmla="*/ 0 60000 65536"/>
              <a:gd name="T20" fmla="*/ 0 60000 65536"/>
              <a:gd name="T21" fmla="*/ 0 w 591"/>
              <a:gd name="T22" fmla="*/ 0 h 960"/>
              <a:gd name="T23" fmla="*/ 591 w 591"/>
              <a:gd name="T24" fmla="*/ 960 h 960"/>
              <a:gd name="connsiteX0" fmla="*/ 5110 w 9171"/>
              <a:gd name="connsiteY0" fmla="*/ 0 h 10000"/>
              <a:gd name="connsiteX1" fmla="*/ 0 w 9171"/>
              <a:gd name="connsiteY1" fmla="*/ 5510 h 10000"/>
              <a:gd name="connsiteX2" fmla="*/ 2843 w 9171"/>
              <a:gd name="connsiteY2" fmla="*/ 7052 h 10000"/>
              <a:gd name="connsiteX3" fmla="*/ 4298 w 9171"/>
              <a:gd name="connsiteY3" fmla="*/ 10000 h 10000"/>
              <a:gd name="connsiteX4" fmla="*/ 6633 w 9171"/>
              <a:gd name="connsiteY4" fmla="*/ 6573 h 10000"/>
              <a:gd name="connsiteX5" fmla="*/ 9171 w 9171"/>
              <a:gd name="connsiteY5" fmla="*/ 4500 h 10000"/>
              <a:gd name="connsiteX6" fmla="*/ 5110 w 9171"/>
              <a:gd name="connsiteY6" fmla="*/ 0 h 10000"/>
              <a:gd name="connsiteX0" fmla="*/ 5572 w 10000"/>
              <a:gd name="connsiteY0" fmla="*/ 0 h 10000"/>
              <a:gd name="connsiteX1" fmla="*/ 0 w 10000"/>
              <a:gd name="connsiteY1" fmla="*/ 5510 h 10000"/>
              <a:gd name="connsiteX2" fmla="*/ 2915 w 10000"/>
              <a:gd name="connsiteY2" fmla="*/ 7500 h 10000"/>
              <a:gd name="connsiteX3" fmla="*/ 4687 w 10000"/>
              <a:gd name="connsiteY3" fmla="*/ 10000 h 10000"/>
              <a:gd name="connsiteX4" fmla="*/ 7233 w 10000"/>
              <a:gd name="connsiteY4" fmla="*/ 6573 h 10000"/>
              <a:gd name="connsiteX5" fmla="*/ 10000 w 10000"/>
              <a:gd name="connsiteY5" fmla="*/ 4500 h 10000"/>
              <a:gd name="connsiteX6" fmla="*/ 5572 w 10000"/>
              <a:gd name="connsiteY6" fmla="*/ 0 h 10000"/>
              <a:gd name="connsiteX0" fmla="*/ 4428 w 8856"/>
              <a:gd name="connsiteY0" fmla="*/ 0 h 10000"/>
              <a:gd name="connsiteX1" fmla="*/ 0 w 8856"/>
              <a:gd name="connsiteY1" fmla="*/ 4500 h 10000"/>
              <a:gd name="connsiteX2" fmla="*/ 1771 w 8856"/>
              <a:gd name="connsiteY2" fmla="*/ 7500 h 10000"/>
              <a:gd name="connsiteX3" fmla="*/ 3543 w 8856"/>
              <a:gd name="connsiteY3" fmla="*/ 10000 h 10000"/>
              <a:gd name="connsiteX4" fmla="*/ 6089 w 8856"/>
              <a:gd name="connsiteY4" fmla="*/ 6573 h 10000"/>
              <a:gd name="connsiteX5" fmla="*/ 8856 w 8856"/>
              <a:gd name="connsiteY5" fmla="*/ 4500 h 10000"/>
              <a:gd name="connsiteX6" fmla="*/ 4428 w 8856"/>
              <a:gd name="connsiteY6" fmla="*/ 0 h 10000"/>
              <a:gd name="connsiteX0" fmla="*/ 5000 w 10000"/>
              <a:gd name="connsiteY0" fmla="*/ 0 h 10000"/>
              <a:gd name="connsiteX1" fmla="*/ 0 w 10000"/>
              <a:gd name="connsiteY1" fmla="*/ 4500 h 10000"/>
              <a:gd name="connsiteX2" fmla="*/ 2000 w 10000"/>
              <a:gd name="connsiteY2" fmla="*/ 6500 h 10000"/>
              <a:gd name="connsiteX3" fmla="*/ 4001 w 10000"/>
              <a:gd name="connsiteY3" fmla="*/ 10000 h 10000"/>
              <a:gd name="connsiteX4" fmla="*/ 6876 w 10000"/>
              <a:gd name="connsiteY4" fmla="*/ 6573 h 10000"/>
              <a:gd name="connsiteX5" fmla="*/ 10000 w 10000"/>
              <a:gd name="connsiteY5" fmla="*/ 4500 h 10000"/>
              <a:gd name="connsiteX6" fmla="*/ 5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5" name="Oval 110"/>
          <p:cNvSpPr>
            <a:spLocks noChangeArrowheads="1"/>
          </p:cNvSpPr>
          <p:nvPr/>
        </p:nvSpPr>
        <p:spPr bwMode="auto">
          <a:xfrm>
            <a:off x="5928124" y="312539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6" name="Oval 111"/>
          <p:cNvSpPr>
            <a:spLocks noChangeArrowheads="1"/>
          </p:cNvSpPr>
          <p:nvPr/>
        </p:nvSpPr>
        <p:spPr bwMode="auto">
          <a:xfrm>
            <a:off x="6285310" y="311824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7" name="Text Box 112"/>
          <p:cNvSpPr txBox="1">
            <a:spLocks noChangeArrowheads="1"/>
          </p:cNvSpPr>
          <p:nvPr/>
        </p:nvSpPr>
        <p:spPr bwMode="auto">
          <a:xfrm>
            <a:off x="6025755" y="3013474"/>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98" name="Freeform 113"/>
          <p:cNvSpPr>
            <a:spLocks/>
          </p:cNvSpPr>
          <p:nvPr/>
        </p:nvSpPr>
        <p:spPr bwMode="auto">
          <a:xfrm>
            <a:off x="6012656" y="2978945"/>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9" name="Text Box 114"/>
          <p:cNvSpPr txBox="1">
            <a:spLocks noChangeArrowheads="1"/>
          </p:cNvSpPr>
          <p:nvPr/>
        </p:nvSpPr>
        <p:spPr bwMode="auto">
          <a:xfrm>
            <a:off x="6313885" y="2827736"/>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500" name="Oval 116"/>
          <p:cNvSpPr>
            <a:spLocks noChangeArrowheads="1"/>
          </p:cNvSpPr>
          <p:nvPr/>
        </p:nvSpPr>
        <p:spPr bwMode="auto">
          <a:xfrm>
            <a:off x="6101955" y="280630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1" name="Oval 115"/>
          <p:cNvSpPr>
            <a:spLocks noChangeArrowheads="1"/>
          </p:cNvSpPr>
          <p:nvPr/>
        </p:nvSpPr>
        <p:spPr bwMode="auto">
          <a:xfrm>
            <a:off x="6057901" y="3890963"/>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2" name="Text Box 123"/>
          <p:cNvSpPr txBox="1">
            <a:spLocks noChangeArrowheads="1"/>
          </p:cNvSpPr>
          <p:nvPr/>
        </p:nvSpPr>
        <p:spPr bwMode="auto">
          <a:xfrm>
            <a:off x="2228850" y="2114551"/>
            <a:ext cx="17145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Uniform-Cost</a:t>
            </a:r>
          </a:p>
        </p:txBody>
      </p:sp>
      <p:sp>
        <p:nvSpPr>
          <p:cNvPr id="20503" name="Text Box 124"/>
          <p:cNvSpPr txBox="1">
            <a:spLocks noChangeArrowheads="1"/>
          </p:cNvSpPr>
          <p:nvPr/>
        </p:nvSpPr>
        <p:spPr bwMode="auto">
          <a:xfrm>
            <a:off x="6000750" y="2114551"/>
            <a:ext cx="4572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A*</a:t>
            </a:r>
          </a:p>
        </p:txBody>
      </p:sp>
      <p:sp>
        <p:nvSpPr>
          <p:cNvPr id="24" name="TextBox 2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7662330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462915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222885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smtClean="0">
                <a:latin typeface="Calibri"/>
                <a:cs typeface="Calibri"/>
              </a:rPr>
              <a:t>UCS </a:t>
            </a:r>
            <a:r>
              <a:rPr lang="en-US" dirty="0" err="1" smtClean="0">
                <a:latin typeface="Calibri"/>
                <a:cs typeface="Calibri"/>
              </a:rPr>
              <a:t>vs</a:t>
            </a:r>
            <a:r>
              <a:rPr lang="en-US" dirty="0" smtClean="0">
                <a:latin typeface="Calibri"/>
                <a:cs typeface="Calibri"/>
              </a:rPr>
              <a:t> A* Contours</a:t>
            </a:r>
          </a:p>
        </p:txBody>
      </p:sp>
      <p:sp>
        <p:nvSpPr>
          <p:cNvPr id="21509" name="Rectangle 3"/>
          <p:cNvSpPr>
            <a:spLocks noGrp="1" noChangeArrowheads="1"/>
          </p:cNvSpPr>
          <p:nvPr>
            <p:ph idx="1"/>
          </p:nvPr>
        </p:nvSpPr>
        <p:spPr>
          <a:xfrm>
            <a:off x="571500" y="2091928"/>
            <a:ext cx="5029200" cy="3394472"/>
          </a:xfrm>
        </p:spPr>
        <p:txBody>
          <a:bodyPr/>
          <a:lstStyle/>
          <a:p>
            <a:pPr eaLnBrk="1" hangingPunct="1"/>
            <a:r>
              <a:rPr lang="en-US" dirty="0" smtClean="0">
                <a:latin typeface="Calibri"/>
                <a:cs typeface="Calibri"/>
              </a:rPr>
              <a:t>Uniform-cost expands equally in all “directions”</a:t>
            </a:r>
          </a:p>
          <a:p>
            <a:pPr lvl="1"/>
            <a:endParaRPr lang="en-US" dirty="0" smtClean="0">
              <a:latin typeface="Calibri"/>
              <a:cs typeface="Calibri"/>
            </a:endParaRPr>
          </a:p>
          <a:p>
            <a:pPr lvl="1"/>
            <a:endParaRPr lang="en-US" dirty="0" smtClean="0">
              <a:latin typeface="Calibri"/>
              <a:cs typeface="Calibri"/>
            </a:endParaRPr>
          </a:p>
          <a:p>
            <a:pPr lvl="1"/>
            <a:endParaRPr lang="en-US" dirty="0" smtClean="0">
              <a:latin typeface="Calibri"/>
              <a:cs typeface="Calibri"/>
            </a:endParaRPr>
          </a:p>
          <a:p>
            <a:pPr eaLnBrk="1" hangingPunct="1"/>
            <a:r>
              <a:rPr lang="en-US" dirty="0" smtClean="0">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281106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89798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282773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91584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255508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481012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91490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480060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91155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468630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16" name="TextBox 1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6659161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Video games</a:t>
            </a:r>
          </a:p>
          <a:p>
            <a:pPr eaLnBrk="1" hangingPunct="1"/>
            <a:r>
              <a:rPr lang="en-US" dirty="0" smtClean="0"/>
              <a:t>Pathing / routing problems (A* is in your GPS!)</a:t>
            </a:r>
          </a:p>
          <a:p>
            <a:pPr eaLnBrk="1" hangingPunct="1"/>
            <a:r>
              <a:rPr lang="en-US" dirty="0" smtClean="0"/>
              <a:t>Resource planning problems</a:t>
            </a:r>
          </a:p>
          <a:p>
            <a:pPr eaLnBrk="1" hangingPunct="1"/>
            <a:r>
              <a:rPr lang="en-US" dirty="0" smtClean="0"/>
              <a:t>Robot motion planning</a:t>
            </a:r>
          </a:p>
          <a:p>
            <a:pPr eaLnBrk="1" hangingPunct="1"/>
            <a:r>
              <a:rPr lang="en-US" dirty="0" smtClean="0"/>
              <a:t>…</a:t>
            </a:r>
          </a:p>
        </p:txBody>
      </p:sp>
      <p:pic>
        <p:nvPicPr>
          <p:cNvPr id="8" name="Picture 2"/>
          <p:cNvPicPr>
            <a:picLocks noChangeAspect="1" noChangeArrowheads="1"/>
          </p:cNvPicPr>
          <p:nvPr/>
        </p:nvPicPr>
        <p:blipFill>
          <a:blip r:embed="rId3" cstate="print"/>
          <a:srcRect/>
          <a:stretch>
            <a:fillRect/>
          </a:stretch>
        </p:blipFill>
        <p:spPr bwMode="auto">
          <a:xfrm>
            <a:off x="4224010" y="3127457"/>
            <a:ext cx="4919990" cy="3730543"/>
          </a:xfrm>
          <a:prstGeom prst="rect">
            <a:avLst/>
          </a:prstGeom>
          <a:noFill/>
          <a:ln w="9525">
            <a:noFill/>
            <a:miter lim="800000"/>
            <a:headEnd/>
            <a:tailEnd/>
          </a:ln>
        </p:spPr>
      </p:pic>
      <p:sp>
        <p:nvSpPr>
          <p:cNvPr id="6" name="TextBox 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107135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3569109"/>
            <a:ext cx="7772400" cy="1470025"/>
          </a:xfrm>
        </p:spPr>
        <p:txBody>
          <a:bodyPr/>
          <a:lstStyle/>
          <a:p>
            <a:r>
              <a:rPr lang="en-US" dirty="0" smtClean="0"/>
              <a:t>Constraint </a:t>
            </a:r>
            <a:br>
              <a:rPr lang="en-US" dirty="0" smtClean="0"/>
            </a:br>
            <a:r>
              <a:rPr lang="en-US" dirty="0" smtClean="0"/>
              <a:t>Satisfaction</a:t>
            </a:r>
            <a:r>
              <a:rPr lang="en-US" sz="2800" dirty="0"/>
              <a:t/>
            </a:r>
            <a:br>
              <a:rPr lang="en-US" sz="2800" dirty="0"/>
            </a:br>
            <a:r>
              <a:rPr lang="en-US" sz="2800" dirty="0" smtClean="0"/>
              <a:t>Problems</a:t>
            </a: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24412" y="5590406"/>
            <a:ext cx="3446521" cy="584775"/>
          </a:xfrm>
          <a:prstGeom prst="rect">
            <a:avLst/>
          </a:prstGeom>
          <a:noFill/>
        </p:spPr>
        <p:txBody>
          <a:bodyPr wrap="none" rtlCol="0">
            <a:spAutoFit/>
          </a:bodyPr>
          <a:lstStyle/>
          <a:p>
            <a:pPr algn="ctr"/>
            <a:r>
              <a:rPr lang="en-US" dirty="0" smtClean="0">
                <a:solidFill>
                  <a:srgbClr val="FF0000"/>
                </a:solidFill>
              </a:rPr>
              <a:t>Read </a:t>
            </a:r>
            <a:r>
              <a:rPr lang="en-US" smtClean="0">
                <a:solidFill>
                  <a:srgbClr val="FF0000"/>
                </a:solidFill>
              </a:rPr>
              <a:t>AIMA 6.1-6.5</a:t>
            </a:r>
            <a:endParaRPr lang="en-US" dirty="0" smtClean="0">
              <a:solidFill>
                <a:srgbClr val="FF0000"/>
              </a:solidFill>
            </a:endParaRPr>
          </a:p>
        </p:txBody>
      </p:sp>
      <p:sp>
        <p:nvSpPr>
          <p:cNvPr id="6" name="TextBox 5"/>
          <p:cNvSpPr txBox="1"/>
          <p:nvPr/>
        </p:nvSpPr>
        <p:spPr>
          <a:xfrm>
            <a:off x="2407707" y="4304122"/>
            <a:ext cx="184730" cy="584775"/>
          </a:xfrm>
          <a:prstGeom prst="rect">
            <a:avLst/>
          </a:prstGeom>
          <a:noFill/>
        </p:spPr>
        <p:txBody>
          <a:bodyPr wrap="none" rtlCol="0">
            <a:spAutoFit/>
          </a:bodyPr>
          <a:lstStyle/>
          <a:p>
            <a:pPr algn="ctr"/>
            <a:endParaRPr lang="en-US" dirty="0" smtClean="0">
              <a:solidFill>
                <a:srgbClr val="FF0000"/>
              </a:solidFill>
            </a:endParaRPr>
          </a:p>
        </p:txBody>
      </p:sp>
      <p:sp>
        <p:nvSpPr>
          <p:cNvPr id="3" name="TextBox 2"/>
          <p:cNvSpPr txBox="1"/>
          <p:nvPr/>
        </p:nvSpPr>
        <p:spPr>
          <a:xfrm>
            <a:off x="685800" y="1532922"/>
            <a:ext cx="3331233" cy="1569660"/>
          </a:xfrm>
          <a:prstGeom prst="rect">
            <a:avLst/>
          </a:prstGeom>
          <a:noFill/>
        </p:spPr>
        <p:txBody>
          <a:bodyPr wrap="none" rtlCol="0">
            <a:spAutoFit/>
          </a:bodyPr>
          <a:lstStyle/>
          <a:p>
            <a:r>
              <a:rPr lang="en-US" dirty="0" smtClean="0"/>
              <a:t>Thursday’s lecture </a:t>
            </a:r>
            <a:br>
              <a:rPr lang="en-US" dirty="0" smtClean="0"/>
            </a:br>
            <a:r>
              <a:rPr lang="en-US" dirty="0" smtClean="0"/>
              <a:t>will be by TAs</a:t>
            </a:r>
            <a:br>
              <a:rPr lang="en-US" dirty="0" smtClean="0"/>
            </a:br>
            <a:r>
              <a:rPr lang="en-US" dirty="0" smtClean="0"/>
              <a:t>Maria and </a:t>
            </a:r>
            <a:r>
              <a:rPr lang="en-US" dirty="0" err="1" smtClean="0"/>
              <a:t>Deniz</a:t>
            </a:r>
            <a:endParaRPr lang="en-US" dirty="0"/>
          </a:p>
        </p:txBody>
      </p:sp>
    </p:spTree>
    <p:extLst>
      <p:ext uri="{BB962C8B-B14F-4D97-AF65-F5344CB8AC3E}">
        <p14:creationId xmlns:p14="http://schemas.microsoft.com/office/powerpoint/2010/main" val="152870277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dirty="0" smtClean="0"/>
              <a:t>Review: Search Strategies</a:t>
            </a:r>
            <a:endParaRPr lang="en-US" dirty="0"/>
          </a:p>
        </p:txBody>
      </p:sp>
      <p:sp>
        <p:nvSpPr>
          <p:cNvPr id="43015" name="Rectangle 3"/>
          <p:cNvSpPr>
            <a:spLocks noGrp="1" noChangeArrowheads="1"/>
          </p:cNvSpPr>
          <p:nvPr>
            <p:ph type="body" idx="1"/>
          </p:nvPr>
        </p:nvSpPr>
        <p:spPr>
          <a:xfrm>
            <a:off x="685800" y="1295400"/>
            <a:ext cx="8229600" cy="4953000"/>
          </a:xfrm>
        </p:spPr>
        <p:txBody>
          <a:bodyPr/>
          <a:lstStyle/>
          <a:p>
            <a:r>
              <a:rPr lang="en-US" i="1" dirty="0" smtClean="0">
                <a:solidFill>
                  <a:schemeClr val="accent2"/>
                </a:solidFill>
              </a:rPr>
              <a:t>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2" name="Date Placeholder 1"/>
          <p:cNvSpPr>
            <a:spLocks noGrp="1"/>
          </p:cNvSpPr>
          <p:nvPr>
            <p:ph type="dt" sz="half" idx="10"/>
          </p:nvPr>
        </p:nvSpPr>
        <p:spPr/>
        <p:txBody>
          <a:bodyPr/>
          <a:lstStyle/>
          <a:p>
            <a:pPr>
              <a:defRPr/>
            </a:pPr>
            <a:r>
              <a:rPr lang="en-US"/>
              <a:t>CIS 421/521 - Intro to AI - </a:t>
            </a:r>
            <a:r>
              <a:rPr lang="de-DE" smtClean="0"/>
              <a:t>Fall 2018</a:t>
            </a:r>
            <a:endParaRPr lang="en-US" altLang="en-US"/>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Tree>
    <p:extLst>
      <p:ext uri="{BB962C8B-B14F-4D97-AF65-F5344CB8AC3E}">
        <p14:creationId xmlns:p14="http://schemas.microsoft.com/office/powerpoint/2010/main" val="149089895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Optimality of A</a:t>
            </a:r>
            <a:r>
              <a:rPr lang="en-US" baseline="30000"/>
              <a:t>* </a:t>
            </a:r>
            <a:r>
              <a:rPr lang="en-US"/>
              <a:t> (intuitive)</a:t>
            </a:r>
          </a:p>
        </p:txBody>
      </p:sp>
      <p:sp>
        <p:nvSpPr>
          <p:cNvPr id="17413" name="Rectangle 3"/>
          <p:cNvSpPr>
            <a:spLocks noGrp="1" noChangeArrowheads="1"/>
          </p:cNvSpPr>
          <p:nvPr>
            <p:ph type="body" idx="1"/>
          </p:nvPr>
        </p:nvSpPr>
        <p:spPr/>
        <p:txBody>
          <a:bodyPr/>
          <a:lstStyle/>
          <a:p>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endParaRPr lang="en-US" sz="1600" dirty="0"/>
          </a:p>
          <a:p>
            <a:r>
              <a:rPr lang="en-US" sz="1600" dirty="0"/>
              <a:t>Gradually adds "</a:t>
            </a:r>
            <a:r>
              <a:rPr lang="en-US" sz="1800" i="1" dirty="0">
                <a:solidFill>
                  <a:schemeClr val="accent2"/>
                </a:solidFill>
                <a:latin typeface="Times New Roman" pitchFamily="18" charset="0"/>
              </a:rPr>
              <a:t>f</a:t>
            </a:r>
            <a:r>
              <a:rPr lang="en-US" sz="1600" dirty="0"/>
              <a:t>-contours" of nodes </a:t>
            </a:r>
          </a:p>
          <a:p>
            <a:r>
              <a:rPr lang="en-US" sz="1600" dirty="0"/>
              <a:t>Contour </a:t>
            </a:r>
            <a:r>
              <a:rPr lang="en-US" sz="1600" i="1" dirty="0" err="1"/>
              <a:t>i</a:t>
            </a:r>
            <a:r>
              <a:rPr lang="en-US" sz="1600" dirty="0"/>
              <a:t> has all nodes with </a:t>
            </a:r>
            <a:r>
              <a:rPr lang="en-US" sz="1800" i="1" dirty="0">
                <a:solidFill>
                  <a:schemeClr val="accent2"/>
                </a:solidFill>
                <a:latin typeface="Times New Roman" pitchFamily="18" charset="0"/>
              </a:rPr>
              <a:t>f=f</a:t>
            </a:r>
            <a:r>
              <a:rPr lang="en-US" sz="1800" i="1" baseline="-25000" dirty="0">
                <a:solidFill>
                  <a:schemeClr val="accent2"/>
                </a:solidFill>
                <a:latin typeface="Times New Roman" pitchFamily="18" charset="0"/>
              </a:rPr>
              <a:t>i</a:t>
            </a:r>
            <a:r>
              <a:rPr lang="en-US" sz="1600" dirty="0"/>
              <a:t>, where </a:t>
            </a:r>
            <a:r>
              <a:rPr lang="en-US" sz="1600" i="1" dirty="0">
                <a:solidFill>
                  <a:schemeClr val="accent2"/>
                </a:solidFill>
                <a:latin typeface="Times New Roman" pitchFamily="18" charset="0"/>
              </a:rPr>
              <a:t>f</a:t>
            </a:r>
            <a:r>
              <a:rPr lang="en-US" sz="1600" i="1" baseline="-25000" dirty="0">
                <a:solidFill>
                  <a:schemeClr val="accent2"/>
                </a:solidFill>
                <a:latin typeface="Times New Roman" pitchFamily="18" charset="0"/>
              </a:rPr>
              <a:t>i </a:t>
            </a:r>
            <a:r>
              <a:rPr lang="en-US" sz="1600" i="1" dirty="0">
                <a:solidFill>
                  <a:schemeClr val="accent2"/>
                </a:solidFill>
                <a:latin typeface="Times New Roman" pitchFamily="18" charset="0"/>
              </a:rPr>
              <a:t>&lt; f</a:t>
            </a:r>
            <a:r>
              <a:rPr lang="en-US" sz="1600" i="1" baseline="-25000" dirty="0">
                <a:solidFill>
                  <a:schemeClr val="accent2"/>
                </a:solidFill>
                <a:latin typeface="Times New Roman" pitchFamily="18" charset="0"/>
              </a:rPr>
              <a:t>i+1</a:t>
            </a:r>
          </a:p>
          <a:p>
            <a:r>
              <a:rPr lang="en-US" sz="1600" dirty="0"/>
              <a:t>(After all, A* is just a variant of uniform-cost search….)</a:t>
            </a:r>
          </a:p>
        </p:txBody>
      </p:sp>
      <p:pic>
        <p:nvPicPr>
          <p:cNvPr id="17414" name="Picture 4" descr="f-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181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24554747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85800" y="1295400"/>
            <a:ext cx="8153400" cy="4572000"/>
          </a:xfrm>
        </p:spPr>
        <p:txBody>
          <a:bodyPr/>
          <a:lstStyle/>
          <a:p>
            <a:pPr>
              <a:lnSpc>
                <a:spcPct val="90000"/>
              </a:lnSpc>
            </a:pPr>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pPr>
              <a:lnSpc>
                <a:spcPct val="90000"/>
              </a:lnSpc>
            </a:pPr>
            <a:endParaRPr lang="en-US" sz="1600" dirty="0"/>
          </a:p>
          <a:p>
            <a:pPr>
              <a:lnSpc>
                <a:spcPct val="90000"/>
              </a:lnSpc>
            </a:pPr>
            <a:r>
              <a:rPr lang="en-US" sz="1600" dirty="0"/>
              <a:t>Suppose some suboptimal goal </a:t>
            </a:r>
            <a:r>
              <a:rPr lang="en-US" sz="1600" i="1" dirty="0"/>
              <a:t>G</a:t>
            </a:r>
            <a:r>
              <a:rPr lang="en-US" sz="1600" i="1" baseline="-25000" dirty="0"/>
              <a:t>2</a:t>
            </a:r>
            <a:r>
              <a:rPr lang="en-US" sz="1600" i="1" dirty="0"/>
              <a:t> (</a:t>
            </a:r>
            <a:r>
              <a:rPr lang="en-US" sz="1600" i="1" dirty="0" err="1"/>
              <a:t>i.e</a:t>
            </a:r>
            <a:r>
              <a:rPr lang="en-US" sz="1600" i="1" dirty="0"/>
              <a:t> a goal on a suboptimal path) </a:t>
            </a:r>
            <a:r>
              <a:rPr lang="en-US" sz="1600" dirty="0"/>
              <a:t>has been generated and is in the frontier along with an optimal goal G. </a:t>
            </a:r>
          </a:p>
          <a:p>
            <a:pPr>
              <a:lnSpc>
                <a:spcPct val="90000"/>
              </a:lnSpc>
            </a:pPr>
            <a:endParaRPr lang="en-US" sz="1600" dirty="0"/>
          </a:p>
          <a:p>
            <a:pPr marL="400050" lvl="1" indent="0">
              <a:lnSpc>
                <a:spcPct val="90000"/>
              </a:lnSpc>
              <a:buNone/>
            </a:pPr>
            <a:r>
              <a:rPr lang="en-US" sz="1600" b="1" dirty="0"/>
              <a:t>Must prove: </a:t>
            </a:r>
            <a:r>
              <a:rPr lang="en-US" sz="1600" b="1" i="1" dirty="0"/>
              <a:t>	f(G</a:t>
            </a:r>
            <a:r>
              <a:rPr lang="en-US" sz="1600" b="1" i="1" baseline="-25000" dirty="0"/>
              <a:t>2</a:t>
            </a:r>
            <a:r>
              <a:rPr lang="en-US" sz="1600" b="1" i="1" dirty="0"/>
              <a:t>) &gt; f(G)</a:t>
            </a:r>
          </a:p>
          <a:p>
            <a:pPr marL="400050" lvl="1" indent="0">
              <a:lnSpc>
                <a:spcPct val="90000"/>
              </a:lnSpc>
              <a:buNone/>
            </a:pPr>
            <a:endParaRPr lang="en-US" sz="1600" b="1" i="1" dirty="0"/>
          </a:p>
          <a:p>
            <a:pPr marL="400050" lvl="1" indent="0">
              <a:lnSpc>
                <a:spcPct val="90000"/>
              </a:lnSpc>
              <a:buNone/>
            </a:pPr>
            <a:r>
              <a:rPr lang="en-US" sz="1600" b="1" dirty="0"/>
              <a:t>(Why?  Because if </a:t>
            </a:r>
            <a:r>
              <a:rPr lang="en-US" sz="1600" b="1" i="1" dirty="0"/>
              <a:t>f(G</a:t>
            </a:r>
            <a:r>
              <a:rPr lang="en-US" sz="1600" b="1" i="1" baseline="-25000" dirty="0"/>
              <a:t>2</a:t>
            </a:r>
            <a:r>
              <a:rPr lang="en-US" sz="1600" b="1" i="1" dirty="0"/>
              <a:t>)  &gt; f(n), </a:t>
            </a:r>
            <a:r>
              <a:rPr lang="en-US" sz="1600" b="1" dirty="0"/>
              <a:t>then </a:t>
            </a:r>
            <a:r>
              <a:rPr lang="en-US" sz="1600" b="1" i="1" dirty="0"/>
              <a:t>G</a:t>
            </a:r>
            <a:r>
              <a:rPr lang="en-US" sz="1600" b="1" i="1" baseline="-25000" dirty="0"/>
              <a:t>2 </a:t>
            </a:r>
            <a:r>
              <a:rPr lang="en-US" sz="1600" b="1" dirty="0"/>
              <a:t>will never get to the front of the priority queue.)</a:t>
            </a:r>
          </a:p>
          <a:p>
            <a:pPr marL="400050" lvl="1" indent="0">
              <a:lnSpc>
                <a:spcPct val="90000"/>
              </a:lnSpc>
              <a:buNone/>
            </a:pPr>
            <a:endParaRPr lang="en-US" sz="1600" b="1" dirty="0"/>
          </a:p>
          <a:p>
            <a:pPr marL="0" indent="0">
              <a:lnSpc>
                <a:spcPct val="90000"/>
              </a:lnSpc>
              <a:buNone/>
            </a:pPr>
            <a:r>
              <a:rPr lang="en-US" sz="1600" dirty="0"/>
              <a:t>Proof:</a:t>
            </a:r>
          </a:p>
          <a:p>
            <a:pPr>
              <a:lnSpc>
                <a:spcPct val="90000"/>
              </a:lnSpc>
              <a:buFont typeface="Symbol" pitchFamily="18" charset="2"/>
              <a:buAutoNum type="arabicPeriod"/>
            </a:pPr>
            <a:r>
              <a:rPr lang="en-US" sz="1600" dirty="0"/>
              <a:t>g(G</a:t>
            </a:r>
            <a:r>
              <a:rPr lang="en-US" sz="1600" baseline="-25000" dirty="0"/>
              <a:t>2</a:t>
            </a:r>
            <a:r>
              <a:rPr lang="en-US" sz="1600" dirty="0"/>
              <a:t>) &gt; g(G) 		since G</a:t>
            </a:r>
            <a:r>
              <a:rPr lang="en-US" sz="1600" baseline="-25000" dirty="0"/>
              <a:t>2</a:t>
            </a:r>
            <a:r>
              <a:rPr lang="en-US" sz="1600" dirty="0"/>
              <a:t> is suboptimal </a:t>
            </a:r>
          </a:p>
          <a:p>
            <a:pPr>
              <a:lnSpc>
                <a:spcPct val="90000"/>
              </a:lnSpc>
              <a:buFont typeface="Symbol" pitchFamily="18" charset="2"/>
              <a:buAutoNum type="arabicPeriod"/>
            </a:pPr>
            <a:r>
              <a:rPr lang="en-US" sz="1600" dirty="0"/>
              <a:t>f(G</a:t>
            </a:r>
            <a:r>
              <a:rPr lang="en-US" sz="1600" baseline="-25000" dirty="0"/>
              <a:t>2</a:t>
            </a:r>
            <a:r>
              <a:rPr lang="en-US" sz="1600" dirty="0"/>
              <a:t>)  = g(G</a:t>
            </a:r>
            <a:r>
              <a:rPr lang="en-US" sz="1600" baseline="-25000" dirty="0"/>
              <a:t>2</a:t>
            </a:r>
            <a:r>
              <a:rPr lang="en-US" sz="1600" dirty="0"/>
              <a:t>)		since f(G</a:t>
            </a:r>
            <a:r>
              <a:rPr lang="en-US" sz="1600" baseline="-25000" dirty="0"/>
              <a:t>2</a:t>
            </a:r>
            <a:r>
              <a:rPr lang="en-US" sz="1600" dirty="0"/>
              <a:t>)=g(G</a:t>
            </a:r>
            <a:r>
              <a:rPr lang="en-US" sz="1600" baseline="-25000" dirty="0"/>
              <a:t>2</a:t>
            </a:r>
            <a:r>
              <a:rPr lang="en-US" sz="1600" dirty="0"/>
              <a:t>)+h(G</a:t>
            </a:r>
            <a:r>
              <a:rPr lang="en-US" sz="1600" baseline="-25000" dirty="0"/>
              <a:t>2</a:t>
            </a:r>
            <a:r>
              <a:rPr lang="en-US" sz="1600" dirty="0"/>
              <a:t>) &amp; </a:t>
            </a:r>
            <a:r>
              <a:rPr lang="en-US" sz="1600" i="1" dirty="0"/>
              <a:t>h</a:t>
            </a:r>
            <a:r>
              <a:rPr lang="en-US" sz="1600" dirty="0"/>
              <a:t>(G</a:t>
            </a:r>
            <a:r>
              <a:rPr lang="en-US" sz="1600" baseline="-25000" dirty="0"/>
              <a:t>2</a:t>
            </a:r>
            <a:r>
              <a:rPr lang="en-US" sz="1600" dirty="0"/>
              <a:t>) = 0, since G</a:t>
            </a:r>
            <a:r>
              <a:rPr lang="en-US" sz="1600" baseline="-25000" dirty="0"/>
              <a:t>2</a:t>
            </a:r>
            <a:r>
              <a:rPr lang="en-US" sz="1600" dirty="0"/>
              <a:t> is a goal </a:t>
            </a:r>
          </a:p>
          <a:p>
            <a:pPr>
              <a:lnSpc>
                <a:spcPct val="90000"/>
              </a:lnSpc>
              <a:buFont typeface="Symbol" pitchFamily="18" charset="2"/>
              <a:buAutoNum type="arabicPeriod"/>
            </a:pPr>
            <a:r>
              <a:rPr lang="en-US" sz="1600" dirty="0"/>
              <a:t>f(G)   = g(G)		similarly</a:t>
            </a:r>
          </a:p>
          <a:p>
            <a:pPr>
              <a:lnSpc>
                <a:spcPct val="90000"/>
              </a:lnSpc>
              <a:buFont typeface="Symbol" pitchFamily="18" charset="2"/>
              <a:buAutoNum type="arabicPeriod"/>
            </a:pPr>
            <a:r>
              <a:rPr lang="en-US" sz="1600" dirty="0"/>
              <a:t>f(G</a:t>
            </a:r>
            <a:r>
              <a:rPr lang="en-US" sz="1600" baseline="-25000" dirty="0"/>
              <a:t>2</a:t>
            </a:r>
            <a:r>
              <a:rPr lang="en-US" sz="1600" dirty="0"/>
              <a:t>)  &gt; f(G)		from 1,2,3</a:t>
            </a:r>
          </a:p>
          <a:p>
            <a:pPr>
              <a:lnSpc>
                <a:spcPct val="90000"/>
              </a:lnSpc>
              <a:buFont typeface="Symbol" pitchFamily="18" charset="2"/>
              <a:buAutoNum type="arabicPeriod"/>
            </a:pPr>
            <a:endParaRPr lang="en-US" sz="1600" dirty="0"/>
          </a:p>
          <a:p>
            <a:pPr marL="0" indent="0">
              <a:lnSpc>
                <a:spcPct val="90000"/>
              </a:lnSpc>
              <a:buNone/>
            </a:pPr>
            <a:r>
              <a:rPr lang="en-US" sz="1600" dirty="0"/>
              <a:t>Also must show that G is added to the frontier before G</a:t>
            </a:r>
            <a:r>
              <a:rPr lang="en-US" sz="1600" baseline="-25000" dirty="0"/>
              <a:t>2</a:t>
            </a:r>
            <a:r>
              <a:rPr lang="en-US" sz="1600" dirty="0"/>
              <a:t> is expanded – see AIMA for argument in the case of Graph Search</a:t>
            </a:r>
          </a:p>
        </p:txBody>
      </p:sp>
      <p:sp>
        <p:nvSpPr>
          <p:cNvPr id="18436" name="Rectangle 2"/>
          <p:cNvSpPr>
            <a:spLocks noGrp="1" noChangeArrowheads="1"/>
          </p:cNvSpPr>
          <p:nvPr>
            <p:ph type="title"/>
          </p:nvPr>
        </p:nvSpPr>
        <p:spPr>
          <a:xfrm>
            <a:off x="685800" y="609600"/>
            <a:ext cx="8382000" cy="457200"/>
          </a:xfrm>
        </p:spPr>
        <p:txBody>
          <a:bodyPr/>
          <a:lstStyle/>
          <a:p>
            <a:r>
              <a:rPr lang="en-US" sz="2800" dirty="0"/>
              <a:t>Optimality of A</a:t>
            </a:r>
            <a:r>
              <a:rPr lang="en-US" sz="2800" baseline="30000" dirty="0"/>
              <a:t>*</a:t>
            </a:r>
            <a:r>
              <a:rPr lang="en-US" sz="2800" dirty="0"/>
              <a:t> using Tree-Search  (proof idea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75382269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A* search, evaluation</a:t>
            </a:r>
          </a:p>
        </p:txBody>
      </p:sp>
      <p:sp>
        <p:nvSpPr>
          <p:cNvPr id="20485" name="Rectangle 3"/>
          <p:cNvSpPr>
            <a:spLocks noGrp="1" noChangeArrowheads="1"/>
          </p:cNvSpPr>
          <p:nvPr>
            <p:ph type="body" idx="1"/>
          </p:nvPr>
        </p:nvSpPr>
        <p:spPr>
          <a:xfrm>
            <a:off x="685800" y="1295400"/>
            <a:ext cx="8001000" cy="4572000"/>
          </a:xfrm>
        </p:spPr>
        <p:txBody>
          <a:bodyPr/>
          <a:lstStyle/>
          <a:p>
            <a:r>
              <a:rPr lang="en-US" sz="1800" dirty="0"/>
              <a:t>Completeness: YES</a:t>
            </a:r>
          </a:p>
          <a:p>
            <a:pPr lvl="1"/>
            <a:r>
              <a:rPr lang="en-US" sz="1600" dirty="0"/>
              <a:t>Since bands of increasing </a:t>
            </a:r>
            <a:r>
              <a:rPr lang="en-US" sz="1600" i="1" dirty="0"/>
              <a:t>f</a:t>
            </a:r>
            <a:r>
              <a:rPr lang="en-US" sz="1600" dirty="0"/>
              <a:t> are added</a:t>
            </a:r>
          </a:p>
          <a:p>
            <a:pPr lvl="1"/>
            <a:r>
              <a:rPr lang="en-US" sz="1600" dirty="0"/>
              <a:t>As long as </a:t>
            </a:r>
            <a:r>
              <a:rPr lang="en-US" sz="1600" i="1" dirty="0"/>
              <a:t>b </a:t>
            </a:r>
            <a:r>
              <a:rPr lang="en-US" sz="1600" dirty="0"/>
              <a:t>is finite</a:t>
            </a:r>
          </a:p>
          <a:p>
            <a:pPr lvl="2"/>
            <a:r>
              <a:rPr lang="en-US" sz="1600" dirty="0"/>
              <a:t>(guaranteeing that there aren’t infinitely many nodes n with </a:t>
            </a:r>
            <a:r>
              <a:rPr lang="en-US" sz="1600" i="1" dirty="0"/>
              <a:t>f (n) &lt; f(G) </a:t>
            </a:r>
            <a:r>
              <a:rPr lang="en-US" sz="1400" i="1" dirty="0"/>
              <a:t>)</a:t>
            </a:r>
          </a:p>
          <a:p>
            <a:endParaRPr lang="en-US" sz="1100" dirty="0"/>
          </a:p>
          <a:p>
            <a:r>
              <a:rPr lang="en-US" sz="1800" dirty="0"/>
              <a:t>Time complexity: Same as UCS worst case</a:t>
            </a:r>
          </a:p>
          <a:p>
            <a:pPr lvl="1"/>
            <a:r>
              <a:rPr lang="en-US" sz="1600" dirty="0"/>
              <a:t>Number of nodes expanded is still exponential in the length of the solution.</a:t>
            </a:r>
          </a:p>
          <a:p>
            <a:endParaRPr lang="en-US" sz="1200" dirty="0"/>
          </a:p>
          <a:p>
            <a:r>
              <a:rPr lang="en-US" sz="1800" dirty="0"/>
              <a:t>Space complexity: Same as UCS worst case</a:t>
            </a:r>
          </a:p>
          <a:p>
            <a:pPr lvl="1"/>
            <a:r>
              <a:rPr lang="en-US" sz="1700" dirty="0"/>
              <a:t>It keeps all generated nodes in memory so exponential </a:t>
            </a:r>
          </a:p>
          <a:p>
            <a:pPr lvl="1"/>
            <a:r>
              <a:rPr lang="en-US" sz="1700" dirty="0"/>
              <a:t>Hence space is the major problem not time</a:t>
            </a:r>
          </a:p>
          <a:p>
            <a:endParaRPr lang="en-US" sz="1100" dirty="0"/>
          </a:p>
          <a:p>
            <a:r>
              <a:rPr lang="en-US" sz="1800" dirty="0"/>
              <a:t>Optimality: YES</a:t>
            </a:r>
          </a:p>
          <a:p>
            <a:pPr lvl="1"/>
            <a:r>
              <a:rPr lang="en-US" sz="1700" dirty="0"/>
              <a:t>Cannot expand </a:t>
            </a:r>
            <a:r>
              <a:rPr lang="en-US" sz="1700" i="1" dirty="0"/>
              <a:t>f</a:t>
            </a:r>
            <a:r>
              <a:rPr lang="en-US" sz="1700" i="1" baseline="-25000" dirty="0"/>
              <a:t>i+1</a:t>
            </a:r>
            <a:r>
              <a:rPr lang="en-US" sz="1700" dirty="0"/>
              <a:t> until </a:t>
            </a:r>
            <a:r>
              <a:rPr lang="en-US" sz="1700" i="1" dirty="0"/>
              <a:t>f</a:t>
            </a:r>
            <a:r>
              <a:rPr lang="en-US" sz="1700" i="1" baseline="-25000" dirty="0"/>
              <a:t>i</a:t>
            </a:r>
            <a:r>
              <a:rPr lang="en-US" sz="1700" dirty="0"/>
              <a:t> is finished.</a:t>
            </a:r>
          </a:p>
          <a:p>
            <a:pPr lvl="1"/>
            <a:r>
              <a:rPr lang="en-US" sz="1700" dirty="0"/>
              <a:t>A* expands all nodes with </a:t>
            </a:r>
            <a:r>
              <a:rPr lang="en-US" sz="1700" i="1" dirty="0"/>
              <a:t>f(n)&lt; f(G)</a:t>
            </a:r>
            <a:endParaRPr lang="en-US" sz="1700" dirty="0"/>
          </a:p>
          <a:p>
            <a:pPr lvl="1"/>
            <a:r>
              <a:rPr lang="en-US" sz="1700" dirty="0"/>
              <a:t>A* expands one node with </a:t>
            </a:r>
            <a:r>
              <a:rPr lang="en-US" sz="1700" i="1" dirty="0"/>
              <a:t>f(n)=f(G)</a:t>
            </a:r>
            <a:endParaRPr lang="en-US" sz="1700" dirty="0"/>
          </a:p>
          <a:p>
            <a:pPr lvl="1"/>
            <a:r>
              <a:rPr lang="en-US" sz="1700" dirty="0"/>
              <a:t>A* expands no nodes with </a:t>
            </a:r>
            <a:r>
              <a:rPr lang="en-US" sz="1700" i="1" dirty="0"/>
              <a:t>f(n)&gt;f(G)</a:t>
            </a:r>
          </a:p>
          <a:p>
            <a:pPr lvl="1"/>
            <a:endParaRPr lang="en-US" sz="1600"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91540671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858108"/>
            <a:ext cx="2068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Grp="1" noChangeArrowheads="1"/>
          </p:cNvSpPr>
          <p:nvPr>
            <p:ph type="title"/>
          </p:nvPr>
        </p:nvSpPr>
        <p:spPr/>
        <p:txBody>
          <a:bodyPr/>
          <a:lstStyle/>
          <a:p>
            <a:r>
              <a:rPr lang="en-US" dirty="0"/>
              <a:t>Consistency </a:t>
            </a:r>
          </a:p>
        </p:txBody>
      </p:sp>
      <p:sp>
        <p:nvSpPr>
          <p:cNvPr id="24582" name="Rectangle 3"/>
          <p:cNvSpPr>
            <a:spLocks noGrp="1" noChangeArrowheads="1"/>
          </p:cNvSpPr>
          <p:nvPr>
            <p:ph type="body" idx="1"/>
          </p:nvPr>
        </p:nvSpPr>
        <p:spPr/>
        <p:txBody>
          <a:bodyPr/>
          <a:lstStyle/>
          <a:p>
            <a:pPr>
              <a:lnSpc>
                <a:spcPct val="80000"/>
              </a:lnSpc>
            </a:pPr>
            <a:r>
              <a:rPr lang="en-US" sz="2000" dirty="0"/>
              <a:t>A heuristic is </a:t>
            </a:r>
            <a:r>
              <a:rPr lang="en-US" sz="2000" i="1" dirty="0">
                <a:solidFill>
                  <a:schemeClr val="accent2"/>
                </a:solidFill>
              </a:rPr>
              <a:t>consistent </a:t>
            </a:r>
            <a:r>
              <a:rPr lang="en-US" sz="2000" dirty="0"/>
              <a:t>if</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Consistency enforces that  h(n) is optimistic</a:t>
            </a:r>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r>
              <a:rPr lang="en-US" sz="2000" dirty="0"/>
              <a:t>Theorem: if h(n) is consistent, </a:t>
            </a:r>
            <a:r>
              <a:rPr lang="en-US" sz="2000" i="1" dirty="0">
                <a:solidFill>
                  <a:schemeClr val="accent2"/>
                </a:solidFill>
              </a:rPr>
              <a:t>A* using Graph-Search</a:t>
            </a:r>
          </a:p>
          <a:p>
            <a:pPr>
              <a:lnSpc>
                <a:spcPct val="80000"/>
              </a:lnSpc>
              <a:buFont typeface="Symbol" pitchFamily="18" charset="2"/>
              <a:buNone/>
            </a:pPr>
            <a:r>
              <a:rPr lang="en-US" sz="2000" i="1" dirty="0">
                <a:solidFill>
                  <a:schemeClr val="accent2"/>
                </a:solidFill>
              </a:rPr>
              <a:t>is optimal</a:t>
            </a:r>
          </a:p>
          <a:p>
            <a:pPr>
              <a:lnSpc>
                <a:spcPct val="80000"/>
              </a:lnSpc>
              <a:buFont typeface="Symbol" pitchFamily="18" charset="2"/>
              <a:buNone/>
            </a:pPr>
            <a:endParaRPr lang="en-US" sz="2000" i="1" dirty="0">
              <a:solidFill>
                <a:schemeClr val="accent2"/>
              </a:solidFill>
            </a:endParaRPr>
          </a:p>
          <a:p>
            <a:pPr>
              <a:lnSpc>
                <a:spcPct val="80000"/>
              </a:lnSpc>
              <a:buFont typeface="Symbol" pitchFamily="18" charset="2"/>
              <a:buNone/>
            </a:pPr>
            <a:r>
              <a:rPr lang="en-US" sz="2800" i="1" dirty="0">
                <a:solidFill>
                  <a:schemeClr val="accent2"/>
                </a:solidFill>
              </a:rPr>
              <a:t>See book for details</a:t>
            </a:r>
          </a:p>
        </p:txBody>
      </p:sp>
      <p:graphicFrame>
        <p:nvGraphicFramePr>
          <p:cNvPr id="24583" name="Object 2"/>
          <p:cNvGraphicFramePr>
            <a:graphicFrameLocks noChangeAspect="1"/>
          </p:cNvGraphicFramePr>
          <p:nvPr/>
        </p:nvGraphicFramePr>
        <p:xfrm>
          <a:off x="1371600" y="1752600"/>
          <a:ext cx="2895600" cy="327025"/>
        </p:xfrm>
        <a:graphic>
          <a:graphicData uri="http://schemas.openxmlformats.org/presentationml/2006/ole">
            <mc:AlternateContent xmlns:mc="http://schemas.openxmlformats.org/markup-compatibility/2006">
              <mc:Choice xmlns:v="urn:schemas-microsoft-com:vml" Requires="v">
                <p:oleObj spid="_x0000_s4123" name="Equation" r:id="rId5" imgW="1460500" imgH="165100" progId="Equation.3">
                  <p:embed/>
                </p:oleObj>
              </mc:Choice>
              <mc:Fallback>
                <p:oleObj name="Equation" r:id="rId5" imgW="14605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752600"/>
                        <a:ext cx="28956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5" name="Text Box 7"/>
          <p:cNvSpPr txBox="1">
            <a:spLocks noChangeArrowheads="1"/>
          </p:cNvSpPr>
          <p:nvPr/>
        </p:nvSpPr>
        <p:spPr bwMode="auto">
          <a:xfrm>
            <a:off x="5181600" y="1400908"/>
            <a:ext cx="251460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342900" indent="-342900">
              <a:defRPr sz="3200">
                <a:solidFill>
                  <a:schemeClr val="tx1"/>
                </a:solidFill>
                <a:latin typeface="Times New Roman" pitchFamily="18" charset="0"/>
                <a:cs typeface="Arial" pitchFamily="34" charset="0"/>
              </a:defRPr>
            </a:lvl1pPr>
            <a:lvl2pPr marL="742950" indent="-285750">
              <a:defRPr sz="3200">
                <a:solidFill>
                  <a:schemeClr val="tx1"/>
                </a:solidFill>
                <a:latin typeface="Times New Roman" pitchFamily="18" charset="0"/>
                <a:cs typeface="Arial" pitchFamily="34" charset="0"/>
              </a:defRPr>
            </a:lvl2pPr>
            <a:lvl3pPr marL="1143000" indent="-228600">
              <a:defRPr sz="3200">
                <a:solidFill>
                  <a:schemeClr val="tx1"/>
                </a:solidFill>
                <a:latin typeface="Times New Roman" pitchFamily="18" charset="0"/>
                <a:cs typeface="Arial" pitchFamily="34" charset="0"/>
              </a:defRPr>
            </a:lvl3pPr>
            <a:lvl4pPr marL="1600200" indent="-228600">
              <a:defRPr sz="3200">
                <a:solidFill>
                  <a:schemeClr val="tx1"/>
                </a:solidFill>
                <a:latin typeface="Times New Roman" pitchFamily="18" charset="0"/>
                <a:cs typeface="Arial" pitchFamily="34" charset="0"/>
              </a:defRPr>
            </a:lvl4pPr>
            <a:lvl5pPr marL="2057400" indent="-22860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nSpc>
                <a:spcPct val="90000"/>
              </a:lnSpc>
              <a:spcBef>
                <a:spcPct val="50000"/>
              </a:spcBef>
              <a:buClr>
                <a:srgbClr val="000099"/>
              </a:buClr>
              <a:buSzPct val="100000"/>
              <a:buFont typeface="Symbol" pitchFamily="18" charset="2"/>
              <a:buNone/>
            </a:pPr>
            <a:r>
              <a:rPr lang="en-US" sz="1600" b="1" i="1" dirty="0">
                <a:solidFill>
                  <a:schemeClr val="accent2"/>
                </a:solidFill>
                <a:latin typeface="Arial" pitchFamily="34" charset="0"/>
              </a:rPr>
              <a:t>Cost of getting from n to n’ by any action a</a:t>
            </a:r>
          </a:p>
        </p:txBody>
      </p:sp>
      <p:sp>
        <p:nvSpPr>
          <p:cNvPr id="24586" name="Line 8"/>
          <p:cNvSpPr>
            <a:spLocks noChangeShapeType="1"/>
          </p:cNvSpPr>
          <p:nvPr/>
        </p:nvSpPr>
        <p:spPr bwMode="auto">
          <a:xfrm>
            <a:off x="6096000" y="2010508"/>
            <a:ext cx="1066800" cy="685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2018</a:t>
            </a:r>
            <a:endParaRPr lang="en-US" altLang="en-US" dirty="0"/>
          </a:p>
        </p:txBody>
      </p:sp>
    </p:spTree>
    <p:extLst>
      <p:ext uri="{BB962C8B-B14F-4D97-AF65-F5344CB8AC3E}">
        <p14:creationId xmlns:p14="http://schemas.microsoft.com/office/powerpoint/2010/main" val="14474889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pic>
        <p:nvPicPr>
          <p:cNvPr id="6" name="Animation of Graph BFS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8</a:t>
            </a:fld>
            <a:endParaRPr lang="en-US" altLang="en-US"/>
          </a:p>
        </p:txBody>
      </p:sp>
      <p:sp>
        <p:nvSpPr>
          <p:cNvPr id="7" name="Rectangle 6"/>
          <p:cNvSpPr/>
          <p:nvPr/>
        </p:nvSpPr>
        <p:spPr>
          <a:xfrm>
            <a:off x="2552700" y="5734731"/>
            <a:ext cx="4038600"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/x-</a:t>
            </a:r>
            <a:r>
              <a:rPr lang="en-US" sz="2400" dirty="0" err="1">
                <a:hlinkClick r:id="rId6"/>
              </a:rPr>
              <a:t>VTfcmrLEQ</a:t>
            </a:r>
            <a:endParaRPr lang="en-US" sz="2400" dirty="0"/>
          </a:p>
        </p:txBody>
      </p:sp>
    </p:spTree>
    <p:extLst>
      <p:ext uri="{BB962C8B-B14F-4D97-AF65-F5344CB8AC3E}">
        <p14:creationId xmlns:p14="http://schemas.microsoft.com/office/powerpoint/2010/main" val="993676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9</a:t>
            </a:fld>
            <a:endParaRPr lang="en-US" altLang="en-US"/>
          </a:p>
        </p:txBody>
      </p:sp>
      <p:pic>
        <p:nvPicPr>
          <p:cNvPr id="7" name="Animation of Graph DFS(depth first search)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8" name="Rectangle 7"/>
          <p:cNvSpPr/>
          <p:nvPr/>
        </p:nvSpPr>
        <p:spPr>
          <a:xfrm>
            <a:off x="2286000" y="2890391"/>
            <a:ext cx="4572000" cy="1077218"/>
          </a:xfrm>
          <a:prstGeom prst="rect">
            <a:avLst/>
          </a:prstGeom>
        </p:spPr>
        <p:txBody>
          <a:bodyPr>
            <a:spAutoFit/>
          </a:bodyPr>
          <a:lstStyle/>
          <a:p>
            <a:r>
              <a:rPr lang="en-US" dirty="0"/>
              <a:t>https://y2mate.com/</a:t>
            </a:r>
            <a:r>
              <a:rPr lang="en-US" dirty="0" err="1"/>
              <a:t>youtube</a:t>
            </a:r>
            <a:r>
              <a:rPr lang="en-US" dirty="0"/>
              <a:t>/NUgMa5coCoE</a:t>
            </a:r>
          </a:p>
        </p:txBody>
      </p:sp>
      <p:sp>
        <p:nvSpPr>
          <p:cNvPr id="9" name="Rectangle 8"/>
          <p:cNvSpPr/>
          <p:nvPr/>
        </p:nvSpPr>
        <p:spPr>
          <a:xfrm>
            <a:off x="2462893" y="5786735"/>
            <a:ext cx="4218214"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/NUgMa5coCoE</a:t>
            </a:r>
            <a:endParaRPr lang="en-US" sz="2400" dirty="0"/>
          </a:p>
        </p:txBody>
      </p:sp>
    </p:spTree>
    <p:extLst>
      <p:ext uri="{BB962C8B-B14F-4D97-AF65-F5344CB8AC3E}">
        <p14:creationId xmlns:p14="http://schemas.microsoft.com/office/powerpoint/2010/main" val="7062726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Custom 3">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00000"/>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penn-07</Template>
  <TotalTime>2960</TotalTime>
  <Words>4087</Words>
  <Application>Microsoft Macintosh PowerPoint</Application>
  <PresentationFormat>On-screen Show (4:3)</PresentationFormat>
  <Paragraphs>894</Paragraphs>
  <Slides>73</Slides>
  <Notes>65</Notes>
  <HiddenSlides>10</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5" baseType="lpstr">
      <vt:lpstr>Arial Black</vt:lpstr>
      <vt:lpstr>Calibri</vt:lpstr>
      <vt:lpstr>Helvetica</vt:lpstr>
      <vt:lpstr>Mangal</vt:lpstr>
      <vt:lpstr>Symbol</vt:lpstr>
      <vt:lpstr>Times</vt:lpstr>
      <vt:lpstr>Times New Roman</vt:lpstr>
      <vt:lpstr>Wingdings</vt:lpstr>
      <vt:lpstr>굴림</vt:lpstr>
      <vt:lpstr>Arial</vt:lpstr>
      <vt:lpstr>2_bbn-upenn</vt:lpstr>
      <vt:lpstr>Equation</vt:lpstr>
      <vt:lpstr> Informed Search  </vt:lpstr>
      <vt:lpstr>Reminder – HW due tonight</vt:lpstr>
      <vt:lpstr>Other logistics</vt:lpstr>
      <vt:lpstr>Review: Search problem definition</vt:lpstr>
      <vt:lpstr>Review: Useful Concepts</vt:lpstr>
      <vt:lpstr>Review: Tree search</vt:lpstr>
      <vt:lpstr>Review: Search Strategies</vt:lpstr>
      <vt:lpstr>Breadth first search</vt:lpstr>
      <vt:lpstr>Depth first search</vt:lpstr>
      <vt:lpstr>Review: Breadth-first search</vt:lpstr>
      <vt:lpstr>Review: Depth-first search</vt:lpstr>
      <vt:lpstr>Fringe Strategies with One Queue</vt:lpstr>
      <vt:lpstr>“Uniform Cost” Search</vt:lpstr>
      <vt:lpstr>Motivation: Romanian Map Problem</vt:lpstr>
      <vt:lpstr>g(N):  the path cost function</vt:lpstr>
      <vt:lpstr>Uniform-cost search (UCS)</vt:lpstr>
      <vt:lpstr>Uniform Cost Search</vt:lpstr>
      <vt:lpstr>Complexity of UCS</vt:lpstr>
      <vt:lpstr>Summary of algorithms (for notes)</vt:lpstr>
      <vt:lpstr>Outline for today’s lecture</vt:lpstr>
      <vt:lpstr>Is Uniform Cost Search the best we can do? Consider finding a route from Bucharest to Arad..  </vt:lpstr>
      <vt:lpstr>Is Uniform Cost Search the best we can do? Consider finding a route from Bucharest to Arad..  </vt:lpstr>
      <vt:lpstr>A Better Idea… </vt:lpstr>
      <vt:lpstr>Simple, useful estimate heuristic:          straight-line distances</vt:lpstr>
      <vt:lpstr>Heuristic (estimate) functions</vt:lpstr>
      <vt:lpstr>Breadth First for Games, Robots, …</vt:lpstr>
      <vt:lpstr>vs. an optimal informed search algorithm (A*)</vt:lpstr>
      <vt:lpstr>Breadth first in a world with obstacles</vt:lpstr>
      <vt:lpstr>Greedy best-first search in a world with obstacles</vt:lpstr>
      <vt:lpstr>Informed search (A*) in a world with obstacles</vt:lpstr>
      <vt:lpstr>Outline for today’s lecture</vt:lpstr>
      <vt:lpstr>Review: Best-first search</vt:lpstr>
      <vt:lpstr>Greedy best-first search: f(n) = h(n) </vt:lpstr>
      <vt:lpstr>Greedy best-first search example</vt:lpstr>
      <vt:lpstr>Greedy best-first search example</vt:lpstr>
      <vt:lpstr>Greedy best-first search example</vt:lpstr>
      <vt:lpstr>Greedy best-first search example</vt:lpstr>
      <vt:lpstr>Properties of greedy best-first search</vt:lpstr>
      <vt:lpstr>Properties of greedy best-first search</vt:lpstr>
      <vt:lpstr>Properties of greedy best-first search</vt:lpstr>
      <vt:lpstr>IF TIME</vt:lpstr>
      <vt:lpstr>A* search</vt:lpstr>
      <vt:lpstr>Key concept: Admissible heuristics</vt:lpstr>
      <vt:lpstr>Idea: Admissibility</vt:lpstr>
      <vt:lpstr>A* search example</vt:lpstr>
      <vt:lpstr>A* search example</vt:lpstr>
      <vt:lpstr>A* search example</vt:lpstr>
      <vt:lpstr>A* search example</vt:lpstr>
      <vt:lpstr>A* search example</vt:lpstr>
      <vt:lpstr>A* search example</vt:lpstr>
      <vt:lpstr>Outline for today’s lecture</vt:lpstr>
      <vt:lpstr>Heuristic functions</vt:lpstr>
      <vt:lpstr>Example Admissible heuristics</vt:lpstr>
      <vt:lpstr>Relaxed problems</vt:lpstr>
      <vt:lpstr>Defining Heuristics: h(n)</vt:lpstr>
      <vt:lpstr>Dominance: A metric on better heuristics</vt:lpstr>
      <vt:lpstr>The best and worst admissible heuristics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Properties of A*</vt:lpstr>
      <vt:lpstr>Properties of A*</vt:lpstr>
      <vt:lpstr>UCS vs A* Contours</vt:lpstr>
      <vt:lpstr>A* Applications</vt:lpstr>
      <vt:lpstr>Constraint  Satisfaction Problems </vt:lpstr>
      <vt:lpstr>Optimality of A*  (intuitive)</vt:lpstr>
      <vt:lpstr>Optimality of A* using Tree-Search  (proof idea )</vt:lpstr>
      <vt:lpstr>A* search, evaluation</vt:lpstr>
      <vt:lpstr>Consistency </vt:lpstr>
    </vt:vector>
  </TitlesOfParts>
  <Company>ULB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 informed search</dc:title>
  <dc:creator>ikke dikke</dc:creator>
  <cp:lastModifiedBy>Callison-Burch, Christopher</cp:lastModifiedBy>
  <cp:revision>762</cp:revision>
  <cp:lastPrinted>2018-09-11T15:42:50Z</cp:lastPrinted>
  <dcterms:created xsi:type="dcterms:W3CDTF">2004-10-10T08:59:46Z</dcterms:created>
  <dcterms:modified xsi:type="dcterms:W3CDTF">2018-09-18T15:30:40Z</dcterms:modified>
</cp:coreProperties>
</file>